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0" r:id="rId18"/>
    <p:sldId id="293" r:id="rId19"/>
    <p:sldId id="294" r:id="rId20"/>
    <p:sldId id="298" r:id="rId21"/>
    <p:sldId id="307" r:id="rId22"/>
    <p:sldId id="308" r:id="rId23"/>
    <p:sldId id="309" r:id="rId24"/>
    <p:sldId id="310" r:id="rId25"/>
    <p:sldId id="312" r:id="rId26"/>
    <p:sldId id="273" r:id="rId27"/>
    <p:sldId id="276" r:id="rId28"/>
    <p:sldId id="277" r:id="rId29"/>
    <p:sldId id="274" r:id="rId30"/>
    <p:sldId id="313" r:id="rId3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DF6E8-A314-465D-B8E4-A33B7F66D295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D1FA7CA1-DFBC-40C4-972F-025B736744DC}">
      <dgm:prSet phldrT="[Text]"/>
      <dgm:spPr>
        <a:solidFill>
          <a:srgbClr val="FF0000"/>
        </a:solidFill>
      </dgm:spPr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Реалније сагледавање напретка - успешан развој личности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C44E22AE-59C9-4DB1-85C1-C517284FC7B0}" type="parTrans" cxnId="{F8267B1F-7FF3-4BEE-ADB6-95A9DA44CC0C}">
      <dgm:prSet/>
      <dgm:spPr/>
      <dgm:t>
        <a:bodyPr/>
        <a:lstStyle/>
        <a:p>
          <a:endParaRPr lang="sr-Latn-RS"/>
        </a:p>
      </dgm:t>
    </dgm:pt>
    <dgm:pt modelId="{C7D4BB85-9343-45F2-ABF3-A2701EC84F80}" type="sibTrans" cxnId="{F8267B1F-7FF3-4BEE-ADB6-95A9DA44CC0C}">
      <dgm:prSet/>
      <dgm:spPr/>
      <dgm:t>
        <a:bodyPr/>
        <a:lstStyle/>
        <a:p>
          <a:endParaRPr lang="sr-Latn-RS"/>
        </a:p>
      </dgm:t>
    </dgm:pt>
    <dgm:pt modelId="{456F35DF-2ECF-4BBD-B25D-86973C8FB7F3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Различите методе и облици оцењивања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274DA1C4-BE12-4697-85BD-B89056C3C743}" type="parTrans" cxnId="{80BC5A08-3086-40FD-A320-F3C08C81414B}">
      <dgm:prSet/>
      <dgm:spPr/>
      <dgm:t>
        <a:bodyPr/>
        <a:lstStyle/>
        <a:p>
          <a:endParaRPr lang="sr-Latn-RS"/>
        </a:p>
      </dgm:t>
    </dgm:pt>
    <dgm:pt modelId="{DC3CFE25-7D40-4FCA-899D-BB0E7C469D41}" type="sibTrans" cxnId="{80BC5A08-3086-40FD-A320-F3C08C81414B}">
      <dgm:prSet/>
      <dgm:spPr/>
      <dgm:t>
        <a:bodyPr/>
        <a:lstStyle/>
        <a:p>
          <a:endParaRPr lang="sr-Latn-RS"/>
        </a:p>
      </dgm:t>
    </dgm:pt>
    <dgm:pt modelId="{1744B233-C7EC-4DB4-8CC4-2A41CADA7F5F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Различите методе и облици рада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9ED4E30A-4BB5-46EA-8BC6-B0DDA891FCE4}" type="parTrans" cxnId="{F8EE3CF0-CAE6-446E-BADA-FAD413719DE5}">
      <dgm:prSet/>
      <dgm:spPr/>
      <dgm:t>
        <a:bodyPr/>
        <a:lstStyle/>
        <a:p>
          <a:endParaRPr lang="sr-Latn-RS"/>
        </a:p>
      </dgm:t>
    </dgm:pt>
    <dgm:pt modelId="{010A0E87-6F41-476D-A730-32F400D06776}" type="sibTrans" cxnId="{F8EE3CF0-CAE6-446E-BADA-FAD413719DE5}">
      <dgm:prSet/>
      <dgm:spPr/>
      <dgm:t>
        <a:bodyPr/>
        <a:lstStyle/>
        <a:p>
          <a:endParaRPr lang="sr-Latn-RS"/>
        </a:p>
      </dgm:t>
    </dgm:pt>
    <dgm:pt modelId="{755E5F4D-B18A-4885-9426-2A1E4A563DDB}" type="pres">
      <dgm:prSet presAssocID="{7CEDF6E8-A314-465D-B8E4-A33B7F66D29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E11B0DE-6DEF-49D7-9C79-A9EF0C7629C0}" type="pres">
      <dgm:prSet presAssocID="{D1FA7CA1-DFBC-40C4-972F-025B736744D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F046A4E-9351-4263-A4F8-0B44ECE9CFF9}" type="pres">
      <dgm:prSet presAssocID="{D1FA7CA1-DFBC-40C4-972F-025B736744DC}" presName="gear1srcNode" presStyleLbl="node1" presStyleIdx="0" presStyleCnt="3"/>
      <dgm:spPr/>
      <dgm:t>
        <a:bodyPr/>
        <a:lstStyle/>
        <a:p>
          <a:endParaRPr lang="sr-Latn-RS"/>
        </a:p>
      </dgm:t>
    </dgm:pt>
    <dgm:pt modelId="{E04F57E7-3D9E-41CC-B457-F517AF4857F5}" type="pres">
      <dgm:prSet presAssocID="{D1FA7CA1-DFBC-40C4-972F-025B736744DC}" presName="gear1dstNode" presStyleLbl="node1" presStyleIdx="0" presStyleCnt="3"/>
      <dgm:spPr/>
      <dgm:t>
        <a:bodyPr/>
        <a:lstStyle/>
        <a:p>
          <a:endParaRPr lang="sr-Latn-RS"/>
        </a:p>
      </dgm:t>
    </dgm:pt>
    <dgm:pt modelId="{C842D432-A0DC-4307-BE35-159A137A0F05}" type="pres">
      <dgm:prSet presAssocID="{456F35DF-2ECF-4BBD-B25D-86973C8FB7F3}" presName="gear2" presStyleLbl="node1" presStyleIdx="1" presStyleCnt="3" custScaleX="156379" custScaleY="127328" custLinFactNeighborX="-17241" custLinFactNeighborY="15259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D0F4232-6669-4B80-AFBB-C80F25FCAC31}" type="pres">
      <dgm:prSet presAssocID="{456F35DF-2ECF-4BBD-B25D-86973C8FB7F3}" presName="gear2srcNode" presStyleLbl="node1" presStyleIdx="1" presStyleCnt="3"/>
      <dgm:spPr/>
      <dgm:t>
        <a:bodyPr/>
        <a:lstStyle/>
        <a:p>
          <a:endParaRPr lang="sr-Latn-RS"/>
        </a:p>
      </dgm:t>
    </dgm:pt>
    <dgm:pt modelId="{2D3968D7-013A-4E32-9BC3-A44961F2DF4E}" type="pres">
      <dgm:prSet presAssocID="{456F35DF-2ECF-4BBD-B25D-86973C8FB7F3}" presName="gear2dstNode" presStyleLbl="node1" presStyleIdx="1" presStyleCnt="3"/>
      <dgm:spPr/>
      <dgm:t>
        <a:bodyPr/>
        <a:lstStyle/>
        <a:p>
          <a:endParaRPr lang="sr-Latn-RS"/>
        </a:p>
      </dgm:t>
    </dgm:pt>
    <dgm:pt modelId="{42614271-02AB-4BEA-B2CE-42F5638620CC}" type="pres">
      <dgm:prSet presAssocID="{1744B233-C7EC-4DB4-8CC4-2A41CADA7F5F}" presName="gear3" presStyleLbl="node1" presStyleIdx="2" presStyleCnt="3" custScaleX="142182" custScaleY="134530"/>
      <dgm:spPr/>
      <dgm:t>
        <a:bodyPr/>
        <a:lstStyle/>
        <a:p>
          <a:endParaRPr lang="sr-Latn-RS"/>
        </a:p>
      </dgm:t>
    </dgm:pt>
    <dgm:pt modelId="{7334CA7B-2B64-4E63-84B8-D27A216B5CF6}" type="pres">
      <dgm:prSet presAssocID="{1744B233-C7EC-4DB4-8CC4-2A41CADA7F5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C040E17-B7A2-40F2-B7DB-917B37285D75}" type="pres">
      <dgm:prSet presAssocID="{1744B233-C7EC-4DB4-8CC4-2A41CADA7F5F}" presName="gear3srcNode" presStyleLbl="node1" presStyleIdx="2" presStyleCnt="3"/>
      <dgm:spPr/>
      <dgm:t>
        <a:bodyPr/>
        <a:lstStyle/>
        <a:p>
          <a:endParaRPr lang="sr-Latn-RS"/>
        </a:p>
      </dgm:t>
    </dgm:pt>
    <dgm:pt modelId="{854C3EFE-0B72-43D9-AEC6-8DC85F1564E9}" type="pres">
      <dgm:prSet presAssocID="{1744B233-C7EC-4DB4-8CC4-2A41CADA7F5F}" presName="gear3dstNode" presStyleLbl="node1" presStyleIdx="2" presStyleCnt="3"/>
      <dgm:spPr/>
      <dgm:t>
        <a:bodyPr/>
        <a:lstStyle/>
        <a:p>
          <a:endParaRPr lang="sr-Latn-RS"/>
        </a:p>
      </dgm:t>
    </dgm:pt>
    <dgm:pt modelId="{73C1697B-3C20-4D76-94DC-F61CAA0FF40C}" type="pres">
      <dgm:prSet presAssocID="{C7D4BB85-9343-45F2-ABF3-A2701EC84F80}" presName="connector1" presStyleLbl="sibTrans2D1" presStyleIdx="0" presStyleCnt="3"/>
      <dgm:spPr/>
      <dgm:t>
        <a:bodyPr/>
        <a:lstStyle/>
        <a:p>
          <a:endParaRPr lang="sr-Latn-RS"/>
        </a:p>
      </dgm:t>
    </dgm:pt>
    <dgm:pt modelId="{D54520EF-F57B-4624-B076-C97B8E9CC64C}" type="pres">
      <dgm:prSet presAssocID="{DC3CFE25-7D40-4FCA-899D-BB0E7C469D41}" presName="connector2" presStyleLbl="sibTrans2D1" presStyleIdx="1" presStyleCnt="3" custLinFactNeighborX="-10443" custLinFactNeighborY="-12633"/>
      <dgm:spPr/>
      <dgm:t>
        <a:bodyPr/>
        <a:lstStyle/>
        <a:p>
          <a:endParaRPr lang="sr-Latn-RS"/>
        </a:p>
      </dgm:t>
    </dgm:pt>
    <dgm:pt modelId="{6AEA565E-BF08-4C2A-9794-2984BA94E945}" type="pres">
      <dgm:prSet presAssocID="{010A0E87-6F41-476D-A730-32F400D06776}" presName="connector3" presStyleLbl="sibTrans2D1" presStyleIdx="2" presStyleCnt="3" custScaleX="135075" custScaleY="107689"/>
      <dgm:spPr/>
      <dgm:t>
        <a:bodyPr/>
        <a:lstStyle/>
        <a:p>
          <a:endParaRPr lang="sr-Latn-RS"/>
        </a:p>
      </dgm:t>
    </dgm:pt>
  </dgm:ptLst>
  <dgm:cxnLst>
    <dgm:cxn modelId="{9DFE6234-D6D7-43FE-82D8-5536BDE06742}" type="presOf" srcId="{456F35DF-2ECF-4BBD-B25D-86973C8FB7F3}" destId="{FD0F4232-6669-4B80-AFBB-C80F25FCAC31}" srcOrd="1" destOrd="0" presId="urn:microsoft.com/office/officeart/2005/8/layout/gear1"/>
    <dgm:cxn modelId="{9E4880A0-9845-4BF8-BC5D-5BB9DEC8828C}" type="presOf" srcId="{DC3CFE25-7D40-4FCA-899D-BB0E7C469D41}" destId="{D54520EF-F57B-4624-B076-C97B8E9CC64C}" srcOrd="0" destOrd="0" presId="urn:microsoft.com/office/officeart/2005/8/layout/gear1"/>
    <dgm:cxn modelId="{2B3D4D56-D4F8-4A7D-8F7C-A180BDE29A4C}" type="presOf" srcId="{1744B233-C7EC-4DB4-8CC4-2A41CADA7F5F}" destId="{7334CA7B-2B64-4E63-84B8-D27A216B5CF6}" srcOrd="1" destOrd="0" presId="urn:microsoft.com/office/officeart/2005/8/layout/gear1"/>
    <dgm:cxn modelId="{16F82983-FA78-4567-AC98-4FE797B15338}" type="presOf" srcId="{1744B233-C7EC-4DB4-8CC4-2A41CADA7F5F}" destId="{854C3EFE-0B72-43D9-AEC6-8DC85F1564E9}" srcOrd="3" destOrd="0" presId="urn:microsoft.com/office/officeart/2005/8/layout/gear1"/>
    <dgm:cxn modelId="{5868D74F-DA8D-4366-822E-62FD35D0EB08}" type="presOf" srcId="{D1FA7CA1-DFBC-40C4-972F-025B736744DC}" destId="{CE11B0DE-6DEF-49D7-9C79-A9EF0C7629C0}" srcOrd="0" destOrd="0" presId="urn:microsoft.com/office/officeart/2005/8/layout/gear1"/>
    <dgm:cxn modelId="{522C36FA-F92F-4544-B66D-A34439EE98FB}" type="presOf" srcId="{1744B233-C7EC-4DB4-8CC4-2A41CADA7F5F}" destId="{DC040E17-B7A2-40F2-B7DB-917B37285D75}" srcOrd="2" destOrd="0" presId="urn:microsoft.com/office/officeart/2005/8/layout/gear1"/>
    <dgm:cxn modelId="{F2A451F4-C2A1-4A5D-8DF4-F2938B595912}" type="presOf" srcId="{C7D4BB85-9343-45F2-ABF3-A2701EC84F80}" destId="{73C1697B-3C20-4D76-94DC-F61CAA0FF40C}" srcOrd="0" destOrd="0" presId="urn:microsoft.com/office/officeart/2005/8/layout/gear1"/>
    <dgm:cxn modelId="{8ED2893F-EDAC-4BA4-81F6-F4DAA20B5F69}" type="presOf" srcId="{456F35DF-2ECF-4BBD-B25D-86973C8FB7F3}" destId="{2D3968D7-013A-4E32-9BC3-A44961F2DF4E}" srcOrd="2" destOrd="0" presId="urn:microsoft.com/office/officeart/2005/8/layout/gear1"/>
    <dgm:cxn modelId="{1CE98961-1EC2-4720-8E83-A609BEC34953}" type="presOf" srcId="{456F35DF-2ECF-4BBD-B25D-86973C8FB7F3}" destId="{C842D432-A0DC-4307-BE35-159A137A0F05}" srcOrd="0" destOrd="0" presId="urn:microsoft.com/office/officeart/2005/8/layout/gear1"/>
    <dgm:cxn modelId="{F8267B1F-7FF3-4BEE-ADB6-95A9DA44CC0C}" srcId="{7CEDF6E8-A314-465D-B8E4-A33B7F66D295}" destId="{D1FA7CA1-DFBC-40C4-972F-025B736744DC}" srcOrd="0" destOrd="0" parTransId="{C44E22AE-59C9-4DB1-85C1-C517284FC7B0}" sibTransId="{C7D4BB85-9343-45F2-ABF3-A2701EC84F80}"/>
    <dgm:cxn modelId="{B0156F3C-DA9F-4CCC-8D26-E9A714F00A67}" type="presOf" srcId="{D1FA7CA1-DFBC-40C4-972F-025B736744DC}" destId="{DF046A4E-9351-4263-A4F8-0B44ECE9CFF9}" srcOrd="1" destOrd="0" presId="urn:microsoft.com/office/officeart/2005/8/layout/gear1"/>
    <dgm:cxn modelId="{5BB10004-21C3-4F3E-A4E7-5BCAA7E22C07}" type="presOf" srcId="{7CEDF6E8-A314-465D-B8E4-A33B7F66D295}" destId="{755E5F4D-B18A-4885-9426-2A1E4A563DDB}" srcOrd="0" destOrd="0" presId="urn:microsoft.com/office/officeart/2005/8/layout/gear1"/>
    <dgm:cxn modelId="{80BC5A08-3086-40FD-A320-F3C08C81414B}" srcId="{7CEDF6E8-A314-465D-B8E4-A33B7F66D295}" destId="{456F35DF-2ECF-4BBD-B25D-86973C8FB7F3}" srcOrd="1" destOrd="0" parTransId="{274DA1C4-BE12-4697-85BD-B89056C3C743}" sibTransId="{DC3CFE25-7D40-4FCA-899D-BB0E7C469D41}"/>
    <dgm:cxn modelId="{F8EE3CF0-CAE6-446E-BADA-FAD413719DE5}" srcId="{7CEDF6E8-A314-465D-B8E4-A33B7F66D295}" destId="{1744B233-C7EC-4DB4-8CC4-2A41CADA7F5F}" srcOrd="2" destOrd="0" parTransId="{9ED4E30A-4BB5-46EA-8BC6-B0DDA891FCE4}" sibTransId="{010A0E87-6F41-476D-A730-32F400D06776}"/>
    <dgm:cxn modelId="{4D21AC83-B5DA-4009-8E19-93E8353E4902}" type="presOf" srcId="{D1FA7CA1-DFBC-40C4-972F-025B736744DC}" destId="{E04F57E7-3D9E-41CC-B457-F517AF4857F5}" srcOrd="2" destOrd="0" presId="urn:microsoft.com/office/officeart/2005/8/layout/gear1"/>
    <dgm:cxn modelId="{4EE04D88-6A09-4EA1-9E1B-9E1D8DB8C2EE}" type="presOf" srcId="{1744B233-C7EC-4DB4-8CC4-2A41CADA7F5F}" destId="{42614271-02AB-4BEA-B2CE-42F5638620CC}" srcOrd="0" destOrd="0" presId="urn:microsoft.com/office/officeart/2005/8/layout/gear1"/>
    <dgm:cxn modelId="{E0975849-7BA0-4029-9B38-762A0D96A24F}" type="presOf" srcId="{010A0E87-6F41-476D-A730-32F400D06776}" destId="{6AEA565E-BF08-4C2A-9794-2984BA94E945}" srcOrd="0" destOrd="0" presId="urn:microsoft.com/office/officeart/2005/8/layout/gear1"/>
    <dgm:cxn modelId="{5B14324D-C7F4-4379-9BBC-21DC47F3C49A}" type="presParOf" srcId="{755E5F4D-B18A-4885-9426-2A1E4A563DDB}" destId="{CE11B0DE-6DEF-49D7-9C79-A9EF0C7629C0}" srcOrd="0" destOrd="0" presId="urn:microsoft.com/office/officeart/2005/8/layout/gear1"/>
    <dgm:cxn modelId="{757E6DA1-F52F-4FB1-80A6-5C5B8D0AE7EF}" type="presParOf" srcId="{755E5F4D-B18A-4885-9426-2A1E4A563DDB}" destId="{DF046A4E-9351-4263-A4F8-0B44ECE9CFF9}" srcOrd="1" destOrd="0" presId="urn:microsoft.com/office/officeart/2005/8/layout/gear1"/>
    <dgm:cxn modelId="{E526A752-C276-4B66-B3B4-946804E31BF5}" type="presParOf" srcId="{755E5F4D-B18A-4885-9426-2A1E4A563DDB}" destId="{E04F57E7-3D9E-41CC-B457-F517AF4857F5}" srcOrd="2" destOrd="0" presId="urn:microsoft.com/office/officeart/2005/8/layout/gear1"/>
    <dgm:cxn modelId="{EB534379-6C6B-44BC-ACC4-53899316165B}" type="presParOf" srcId="{755E5F4D-B18A-4885-9426-2A1E4A563DDB}" destId="{C842D432-A0DC-4307-BE35-159A137A0F05}" srcOrd="3" destOrd="0" presId="urn:microsoft.com/office/officeart/2005/8/layout/gear1"/>
    <dgm:cxn modelId="{C2A9EDE1-71CD-453B-B53E-5772263B73C7}" type="presParOf" srcId="{755E5F4D-B18A-4885-9426-2A1E4A563DDB}" destId="{FD0F4232-6669-4B80-AFBB-C80F25FCAC31}" srcOrd="4" destOrd="0" presId="urn:microsoft.com/office/officeart/2005/8/layout/gear1"/>
    <dgm:cxn modelId="{97940E04-D696-40DC-ABED-14CC17A549CF}" type="presParOf" srcId="{755E5F4D-B18A-4885-9426-2A1E4A563DDB}" destId="{2D3968D7-013A-4E32-9BC3-A44961F2DF4E}" srcOrd="5" destOrd="0" presId="urn:microsoft.com/office/officeart/2005/8/layout/gear1"/>
    <dgm:cxn modelId="{F04D92FA-4DDA-49C3-9FBA-B82B7FAFD5C0}" type="presParOf" srcId="{755E5F4D-B18A-4885-9426-2A1E4A563DDB}" destId="{42614271-02AB-4BEA-B2CE-42F5638620CC}" srcOrd="6" destOrd="0" presId="urn:microsoft.com/office/officeart/2005/8/layout/gear1"/>
    <dgm:cxn modelId="{4AE20F77-F746-4C34-A92D-F95B046FEF93}" type="presParOf" srcId="{755E5F4D-B18A-4885-9426-2A1E4A563DDB}" destId="{7334CA7B-2B64-4E63-84B8-D27A216B5CF6}" srcOrd="7" destOrd="0" presId="urn:microsoft.com/office/officeart/2005/8/layout/gear1"/>
    <dgm:cxn modelId="{DE706057-D36E-4E3E-BE4E-534838F3CB5E}" type="presParOf" srcId="{755E5F4D-B18A-4885-9426-2A1E4A563DDB}" destId="{DC040E17-B7A2-40F2-B7DB-917B37285D75}" srcOrd="8" destOrd="0" presId="urn:microsoft.com/office/officeart/2005/8/layout/gear1"/>
    <dgm:cxn modelId="{59A60A40-C21A-47A3-9D80-639978740ED5}" type="presParOf" srcId="{755E5F4D-B18A-4885-9426-2A1E4A563DDB}" destId="{854C3EFE-0B72-43D9-AEC6-8DC85F1564E9}" srcOrd="9" destOrd="0" presId="urn:microsoft.com/office/officeart/2005/8/layout/gear1"/>
    <dgm:cxn modelId="{AF1513FA-665A-47F6-A3D4-3ADF3B2A1F91}" type="presParOf" srcId="{755E5F4D-B18A-4885-9426-2A1E4A563DDB}" destId="{73C1697B-3C20-4D76-94DC-F61CAA0FF40C}" srcOrd="10" destOrd="0" presId="urn:microsoft.com/office/officeart/2005/8/layout/gear1"/>
    <dgm:cxn modelId="{911E5381-3594-4455-89A4-711E02713D19}" type="presParOf" srcId="{755E5F4D-B18A-4885-9426-2A1E4A563DDB}" destId="{D54520EF-F57B-4624-B076-C97B8E9CC64C}" srcOrd="11" destOrd="0" presId="urn:microsoft.com/office/officeart/2005/8/layout/gear1"/>
    <dgm:cxn modelId="{EE233385-C881-44A4-861B-7704EE6D6D83}" type="presParOf" srcId="{755E5F4D-B18A-4885-9426-2A1E4A563DDB}" destId="{6AEA565E-BF08-4C2A-9794-2984BA94E94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47DBA0-5025-48EE-99FB-4150567D9A0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C6E78F72-1BE5-4416-AEA9-C3EC9ABC7068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С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А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м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664AE188-5BBE-4D29-B27A-CFD2D50699AA}" type="parTrans" cxnId="{9E5F6615-5265-4B79-A025-1D407AED83A1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D48EB5D2-7417-495A-8778-21EE1209B1A7}" type="sibTrans" cxnId="{9E5F6615-5265-4B79-A025-1D407AED83A1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68827E78-B426-4666-93B3-493946A25B16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Извештавање о сопственим постигнућима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B7612EDD-02DE-40C7-ACEE-123BF98818AA}" type="parTrans" cxnId="{420CCB4C-C09F-4C1D-A577-9A496D619956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7DF0386B-7B6C-4628-ACB1-414FBC469658}" type="sibTrans" cxnId="{420CCB4C-C09F-4C1D-A577-9A496D619956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52F35EDC-0A22-4206-B861-62B6FE1DEF7B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Образлагање постигнућа свог друга 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7035B652-0748-4997-928C-EB226D8DA49A}" type="parTrans" cxnId="{5E4165F5-AF75-4FE3-83C0-CE0CCD6FC044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CD6A0EF1-49D7-4B1A-9948-C13375C4BEFB}" type="sibTrans" cxnId="{5E4165F5-AF75-4FE3-83C0-CE0CCD6FC044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0EABBD3F-CEC3-4FB1-BA1F-8B0BA4AED677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О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П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Р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о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610B19E8-6A57-43D8-80C0-2A61279D0179}" type="parTrans" cxnId="{346F827B-3C04-4660-836B-D3987EFC57BD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EC4A8848-65E5-4FD9-87CF-9EE6A72E0BEC}" type="sibTrans" cxnId="{346F827B-3C04-4660-836B-D3987EFC57BD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CFA87916-A128-4FF2-BC7A-57930F95E0E2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Ученици сами припремају задатке/питања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8C9AEDD9-1C03-4050-A0EB-F744C94007D7}" type="parTrans" cxnId="{A0E6420D-12E0-43D2-BBCF-06665DF9094F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69A55C63-A822-49B0-80B1-6379A304FFA8}" type="sibTrans" cxnId="{A0E6420D-12E0-43D2-BBCF-06665DF9094F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252544F9-8888-42CB-8376-19E3B0D17CBB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Подршка у вођењу личних портфолија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030C50DB-C80C-4FAC-938D-465395855241}" type="parTrans" cxnId="{3CFE30A5-242B-4505-9552-EA110C3D41F2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4F072AA7-FD6C-4670-A72B-6EBE53E7D5DB}" type="sibTrans" cxnId="{3CFE30A5-242B-4505-9552-EA110C3D41F2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EDF6000E-4B0B-4FBD-A40F-2F7A0DB9FDC2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Ц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Е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Њ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И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В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А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Њ</a:t>
          </a:r>
        </a:p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е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D84A6BD7-6313-460D-8233-7A5C6D982410}" type="parTrans" cxnId="{595884CC-7EC5-497A-8D62-10A20FFB4FB3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7C64CEAF-B1E8-4A9E-B269-E369BBE97E51}" type="sibTrans" cxnId="{595884CC-7EC5-497A-8D62-10A20FFB4FB3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BE9BD281-2F7D-4979-AE6A-11CA0A754365}">
      <dgm:prSet phldrT="[Text]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r-Cyrl-RS" dirty="0" smtClean="0">
              <a:latin typeface="Times New Roman" pitchFamily="18" charset="0"/>
              <a:cs typeface="Times New Roman" pitchFamily="18" charset="0"/>
            </a:rPr>
            <a:t>Израда критеријума за оцењивање заједно са ученицима</a:t>
          </a: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75F5E3A1-48E3-4CE9-8280-4BEB08822CCD}" type="parTrans" cxnId="{28D2AAC0-E8C5-4CEA-975E-AD8BE109B15E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B80CE321-2CD7-4A0B-B4FA-4CCB3BFC0422}" type="sibTrans" cxnId="{28D2AAC0-E8C5-4CEA-975E-AD8BE109B15E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EF37CAA9-6ACD-4E37-B2C7-4F8D3320466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RS" dirty="0" smtClean="0">
              <a:latin typeface="Times New Roman" pitchFamily="18" charset="0"/>
              <a:cs typeface="Times New Roman" pitchFamily="18" charset="0"/>
            </a:rPr>
            <a:t>Предвиђање резултата на провери</a:t>
          </a:r>
          <a:endParaRPr lang="sr-Latn-RS" dirty="0" smtClean="0">
            <a:latin typeface="Times New Roman" pitchFamily="18" charset="0"/>
            <a:cs typeface="Times New Roman" pitchFamily="18" charset="0"/>
          </a:endParaRP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sr-Latn-RS" dirty="0">
            <a:latin typeface="Times New Roman" pitchFamily="18" charset="0"/>
            <a:cs typeface="Times New Roman" pitchFamily="18" charset="0"/>
          </a:endParaRPr>
        </a:p>
      </dgm:t>
    </dgm:pt>
    <dgm:pt modelId="{4417E6B2-E877-4C4F-BDBD-74AE4BB58F65}" type="parTrans" cxnId="{B0407D9D-71BD-4866-BB90-E737B01ADA3A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F243AFD3-6F70-46FA-A3EB-22293A9F6B76}" type="sibTrans" cxnId="{B0407D9D-71BD-4866-BB90-E737B01ADA3A}">
      <dgm:prSet/>
      <dgm:spPr/>
      <dgm:t>
        <a:bodyPr/>
        <a:lstStyle/>
        <a:p>
          <a:endParaRPr lang="sr-Latn-RS">
            <a:latin typeface="Times New Roman" pitchFamily="18" charset="0"/>
            <a:cs typeface="Times New Roman" pitchFamily="18" charset="0"/>
          </a:endParaRPr>
        </a:p>
      </dgm:t>
    </dgm:pt>
    <dgm:pt modelId="{01155AEC-D7C7-4DEE-B309-1CF68C330B42}" type="pres">
      <dgm:prSet presAssocID="{3B47DBA0-5025-48EE-99FB-4150567D9A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81BCED1-7F04-4071-9456-E4337159ABA7}" type="pres">
      <dgm:prSet presAssocID="{C6E78F72-1BE5-4416-AEA9-C3EC9ABC7068}" presName="composite" presStyleCnt="0"/>
      <dgm:spPr/>
    </dgm:pt>
    <dgm:pt modelId="{1924AD4A-C745-4272-86F5-91027C511C31}" type="pres">
      <dgm:prSet presAssocID="{C6E78F72-1BE5-4416-AEA9-C3EC9ABC706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180B631-3A1A-498B-9254-24094188205F}" type="pres">
      <dgm:prSet presAssocID="{C6E78F72-1BE5-4416-AEA9-C3EC9ABC706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07C4A8B-4F83-45E8-9CF5-6D2683C03324}" type="pres">
      <dgm:prSet presAssocID="{D48EB5D2-7417-495A-8778-21EE1209B1A7}" presName="sp" presStyleCnt="0"/>
      <dgm:spPr/>
    </dgm:pt>
    <dgm:pt modelId="{A9CB4956-CB1E-4F31-A37B-0407B7F8F7CD}" type="pres">
      <dgm:prSet presAssocID="{0EABBD3F-CEC3-4FB1-BA1F-8B0BA4AED677}" presName="composite" presStyleCnt="0"/>
      <dgm:spPr/>
    </dgm:pt>
    <dgm:pt modelId="{DDA74A5C-4681-42C9-B6B7-1530370F4860}" type="pres">
      <dgm:prSet presAssocID="{0EABBD3F-CEC3-4FB1-BA1F-8B0BA4AED6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58201B8-6EEC-4AEA-B7E6-A1F18D4502F0}" type="pres">
      <dgm:prSet presAssocID="{0EABBD3F-CEC3-4FB1-BA1F-8B0BA4AED6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FEBADC6-310F-42F8-8415-54501F8FC3F3}" type="pres">
      <dgm:prSet presAssocID="{EC4A8848-65E5-4FD9-87CF-9EE6A72E0BEC}" presName="sp" presStyleCnt="0"/>
      <dgm:spPr/>
    </dgm:pt>
    <dgm:pt modelId="{B23FD3F5-025F-49A7-8581-8E173507A828}" type="pres">
      <dgm:prSet presAssocID="{EDF6000E-4B0B-4FBD-A40F-2F7A0DB9FDC2}" presName="composite" presStyleCnt="0"/>
      <dgm:spPr/>
    </dgm:pt>
    <dgm:pt modelId="{C7A4DCEB-EE1D-41A9-AD08-6A401B42584A}" type="pres">
      <dgm:prSet presAssocID="{EDF6000E-4B0B-4FBD-A40F-2F7A0DB9FDC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F27D8C9-531B-408E-AE86-DD7969B355C8}" type="pres">
      <dgm:prSet presAssocID="{EDF6000E-4B0B-4FBD-A40F-2F7A0DB9FDC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B0407D9D-71BD-4866-BB90-E737B01ADA3A}" srcId="{EDF6000E-4B0B-4FBD-A40F-2F7A0DB9FDC2}" destId="{EF37CAA9-6ACD-4E37-B2C7-4F8D3320466E}" srcOrd="1" destOrd="0" parTransId="{4417E6B2-E877-4C4F-BDBD-74AE4BB58F65}" sibTransId="{F243AFD3-6F70-46FA-A3EB-22293A9F6B76}"/>
    <dgm:cxn modelId="{3CFE30A5-242B-4505-9552-EA110C3D41F2}" srcId="{0EABBD3F-CEC3-4FB1-BA1F-8B0BA4AED677}" destId="{252544F9-8888-42CB-8376-19E3B0D17CBB}" srcOrd="1" destOrd="0" parTransId="{030C50DB-C80C-4FAC-938D-465395855241}" sibTransId="{4F072AA7-FD6C-4670-A72B-6EBE53E7D5DB}"/>
    <dgm:cxn modelId="{420CCB4C-C09F-4C1D-A577-9A496D619956}" srcId="{C6E78F72-1BE5-4416-AEA9-C3EC9ABC7068}" destId="{68827E78-B426-4666-93B3-493946A25B16}" srcOrd="0" destOrd="0" parTransId="{B7612EDD-02DE-40C7-ACEE-123BF98818AA}" sibTransId="{7DF0386B-7B6C-4628-ACB1-414FBC469658}"/>
    <dgm:cxn modelId="{9E5F6615-5265-4B79-A025-1D407AED83A1}" srcId="{3B47DBA0-5025-48EE-99FB-4150567D9A08}" destId="{C6E78F72-1BE5-4416-AEA9-C3EC9ABC7068}" srcOrd="0" destOrd="0" parTransId="{664AE188-5BBE-4D29-B27A-CFD2D50699AA}" sibTransId="{D48EB5D2-7417-495A-8778-21EE1209B1A7}"/>
    <dgm:cxn modelId="{A0449D29-D112-43A4-B4EB-992AC50D6519}" type="presOf" srcId="{3B47DBA0-5025-48EE-99FB-4150567D9A08}" destId="{01155AEC-D7C7-4DEE-B309-1CF68C330B42}" srcOrd="0" destOrd="0" presId="urn:microsoft.com/office/officeart/2005/8/layout/chevron2"/>
    <dgm:cxn modelId="{595884CC-7EC5-497A-8D62-10A20FFB4FB3}" srcId="{3B47DBA0-5025-48EE-99FB-4150567D9A08}" destId="{EDF6000E-4B0B-4FBD-A40F-2F7A0DB9FDC2}" srcOrd="2" destOrd="0" parTransId="{D84A6BD7-6313-460D-8233-7A5C6D982410}" sibTransId="{7C64CEAF-B1E8-4A9E-B269-E369BBE97E51}"/>
    <dgm:cxn modelId="{52BF5A2A-5ECE-4F79-865D-5939EB518690}" type="presOf" srcId="{252544F9-8888-42CB-8376-19E3B0D17CBB}" destId="{058201B8-6EEC-4AEA-B7E6-A1F18D4502F0}" srcOrd="0" destOrd="1" presId="urn:microsoft.com/office/officeart/2005/8/layout/chevron2"/>
    <dgm:cxn modelId="{A4E29117-CCB5-44EF-AF4F-0860A34B02C2}" type="presOf" srcId="{0EABBD3F-CEC3-4FB1-BA1F-8B0BA4AED677}" destId="{DDA74A5C-4681-42C9-B6B7-1530370F4860}" srcOrd="0" destOrd="0" presId="urn:microsoft.com/office/officeart/2005/8/layout/chevron2"/>
    <dgm:cxn modelId="{8752ECD0-264C-4B6A-80BF-EB908A9E0A6E}" type="presOf" srcId="{CFA87916-A128-4FF2-BC7A-57930F95E0E2}" destId="{058201B8-6EEC-4AEA-B7E6-A1F18D4502F0}" srcOrd="0" destOrd="0" presId="urn:microsoft.com/office/officeart/2005/8/layout/chevron2"/>
    <dgm:cxn modelId="{2BB37A14-3AAC-4866-98FD-0A2BFCDF4DBD}" type="presOf" srcId="{EF37CAA9-6ACD-4E37-B2C7-4F8D3320466E}" destId="{AF27D8C9-531B-408E-AE86-DD7969B355C8}" srcOrd="0" destOrd="1" presId="urn:microsoft.com/office/officeart/2005/8/layout/chevron2"/>
    <dgm:cxn modelId="{346F827B-3C04-4660-836B-D3987EFC57BD}" srcId="{3B47DBA0-5025-48EE-99FB-4150567D9A08}" destId="{0EABBD3F-CEC3-4FB1-BA1F-8B0BA4AED677}" srcOrd="1" destOrd="0" parTransId="{610B19E8-6A57-43D8-80C0-2A61279D0179}" sibTransId="{EC4A8848-65E5-4FD9-87CF-9EE6A72E0BEC}"/>
    <dgm:cxn modelId="{94C4404E-CCA9-4A44-834B-65E2FD5380D4}" type="presOf" srcId="{C6E78F72-1BE5-4416-AEA9-C3EC9ABC7068}" destId="{1924AD4A-C745-4272-86F5-91027C511C31}" srcOrd="0" destOrd="0" presId="urn:microsoft.com/office/officeart/2005/8/layout/chevron2"/>
    <dgm:cxn modelId="{5E4165F5-AF75-4FE3-83C0-CE0CCD6FC044}" srcId="{C6E78F72-1BE5-4416-AEA9-C3EC9ABC7068}" destId="{52F35EDC-0A22-4206-B861-62B6FE1DEF7B}" srcOrd="1" destOrd="0" parTransId="{7035B652-0748-4997-928C-EB226D8DA49A}" sibTransId="{CD6A0EF1-49D7-4B1A-9948-C13375C4BEFB}"/>
    <dgm:cxn modelId="{28D2AAC0-E8C5-4CEA-975E-AD8BE109B15E}" srcId="{EDF6000E-4B0B-4FBD-A40F-2F7A0DB9FDC2}" destId="{BE9BD281-2F7D-4979-AE6A-11CA0A754365}" srcOrd="0" destOrd="0" parTransId="{75F5E3A1-48E3-4CE9-8280-4BEB08822CCD}" sibTransId="{B80CE321-2CD7-4A0B-B4FA-4CCB3BFC0422}"/>
    <dgm:cxn modelId="{197AFF7B-7AD3-41F7-8BDF-AE1A8495768D}" type="presOf" srcId="{BE9BD281-2F7D-4979-AE6A-11CA0A754365}" destId="{AF27D8C9-531B-408E-AE86-DD7969B355C8}" srcOrd="0" destOrd="0" presId="urn:microsoft.com/office/officeart/2005/8/layout/chevron2"/>
    <dgm:cxn modelId="{5DDCB04B-2AD7-4999-BB6C-980374F27CE2}" type="presOf" srcId="{52F35EDC-0A22-4206-B861-62B6FE1DEF7B}" destId="{7180B631-3A1A-498B-9254-24094188205F}" srcOrd="0" destOrd="1" presId="urn:microsoft.com/office/officeart/2005/8/layout/chevron2"/>
    <dgm:cxn modelId="{F2A2A96E-BA35-4CE7-BCD4-B6EC495B189E}" type="presOf" srcId="{68827E78-B426-4666-93B3-493946A25B16}" destId="{7180B631-3A1A-498B-9254-24094188205F}" srcOrd="0" destOrd="0" presId="urn:microsoft.com/office/officeart/2005/8/layout/chevron2"/>
    <dgm:cxn modelId="{D61CD859-B6D9-46F5-B108-669CE5B760BD}" type="presOf" srcId="{EDF6000E-4B0B-4FBD-A40F-2F7A0DB9FDC2}" destId="{C7A4DCEB-EE1D-41A9-AD08-6A401B42584A}" srcOrd="0" destOrd="0" presId="urn:microsoft.com/office/officeart/2005/8/layout/chevron2"/>
    <dgm:cxn modelId="{A0E6420D-12E0-43D2-BBCF-06665DF9094F}" srcId="{0EABBD3F-CEC3-4FB1-BA1F-8B0BA4AED677}" destId="{CFA87916-A128-4FF2-BC7A-57930F95E0E2}" srcOrd="0" destOrd="0" parTransId="{8C9AEDD9-1C03-4050-A0EB-F744C94007D7}" sibTransId="{69A55C63-A822-49B0-80B1-6379A304FFA8}"/>
    <dgm:cxn modelId="{F2D0A0F6-E43A-4959-ADD1-D6BA92650DFF}" type="presParOf" srcId="{01155AEC-D7C7-4DEE-B309-1CF68C330B42}" destId="{D81BCED1-7F04-4071-9456-E4337159ABA7}" srcOrd="0" destOrd="0" presId="urn:microsoft.com/office/officeart/2005/8/layout/chevron2"/>
    <dgm:cxn modelId="{E776DF5E-C577-4B5C-8380-7421CB534692}" type="presParOf" srcId="{D81BCED1-7F04-4071-9456-E4337159ABA7}" destId="{1924AD4A-C745-4272-86F5-91027C511C31}" srcOrd="0" destOrd="0" presId="urn:microsoft.com/office/officeart/2005/8/layout/chevron2"/>
    <dgm:cxn modelId="{CA40B863-F98D-4A92-B1F6-488B4DAF5569}" type="presParOf" srcId="{D81BCED1-7F04-4071-9456-E4337159ABA7}" destId="{7180B631-3A1A-498B-9254-24094188205F}" srcOrd="1" destOrd="0" presId="urn:microsoft.com/office/officeart/2005/8/layout/chevron2"/>
    <dgm:cxn modelId="{18D340D2-380E-441A-B845-CDC52A23DBF3}" type="presParOf" srcId="{01155AEC-D7C7-4DEE-B309-1CF68C330B42}" destId="{B07C4A8B-4F83-45E8-9CF5-6D2683C03324}" srcOrd="1" destOrd="0" presId="urn:microsoft.com/office/officeart/2005/8/layout/chevron2"/>
    <dgm:cxn modelId="{B07258C3-AED5-477E-AA3C-DE5B40C0E2CF}" type="presParOf" srcId="{01155AEC-D7C7-4DEE-B309-1CF68C330B42}" destId="{A9CB4956-CB1E-4F31-A37B-0407B7F8F7CD}" srcOrd="2" destOrd="0" presId="urn:microsoft.com/office/officeart/2005/8/layout/chevron2"/>
    <dgm:cxn modelId="{8F01C344-CC03-4717-A747-5101A2845908}" type="presParOf" srcId="{A9CB4956-CB1E-4F31-A37B-0407B7F8F7CD}" destId="{DDA74A5C-4681-42C9-B6B7-1530370F4860}" srcOrd="0" destOrd="0" presId="urn:microsoft.com/office/officeart/2005/8/layout/chevron2"/>
    <dgm:cxn modelId="{8224191C-75AF-4F45-BABD-437955BD8C59}" type="presParOf" srcId="{A9CB4956-CB1E-4F31-A37B-0407B7F8F7CD}" destId="{058201B8-6EEC-4AEA-B7E6-A1F18D4502F0}" srcOrd="1" destOrd="0" presId="urn:microsoft.com/office/officeart/2005/8/layout/chevron2"/>
    <dgm:cxn modelId="{46756F2D-3AB1-415D-8EDE-7C99CA2923B0}" type="presParOf" srcId="{01155AEC-D7C7-4DEE-B309-1CF68C330B42}" destId="{8FEBADC6-310F-42F8-8415-54501F8FC3F3}" srcOrd="3" destOrd="0" presId="urn:microsoft.com/office/officeart/2005/8/layout/chevron2"/>
    <dgm:cxn modelId="{539CDDE9-01C8-422C-8B1F-87B2FEF99260}" type="presParOf" srcId="{01155AEC-D7C7-4DEE-B309-1CF68C330B42}" destId="{B23FD3F5-025F-49A7-8581-8E173507A828}" srcOrd="4" destOrd="0" presId="urn:microsoft.com/office/officeart/2005/8/layout/chevron2"/>
    <dgm:cxn modelId="{8BCC5187-4D3F-4D58-950E-FC8D5B89E73B}" type="presParOf" srcId="{B23FD3F5-025F-49A7-8581-8E173507A828}" destId="{C7A4DCEB-EE1D-41A9-AD08-6A401B42584A}" srcOrd="0" destOrd="0" presId="urn:microsoft.com/office/officeart/2005/8/layout/chevron2"/>
    <dgm:cxn modelId="{E14BDE0F-8458-467F-B7E5-078DEC346941}" type="presParOf" srcId="{B23FD3F5-025F-49A7-8581-8E173507A828}" destId="{AF27D8C9-531B-408E-AE86-DD7969B355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1B0DE-6DEF-49D7-9C79-A9EF0C7629C0}">
      <dsp:nvSpPr>
        <dsp:cNvPr id="0" name=""/>
        <dsp:cNvSpPr/>
      </dsp:nvSpPr>
      <dsp:spPr>
        <a:xfrm>
          <a:off x="3935237" y="3078697"/>
          <a:ext cx="3445582" cy="3445582"/>
        </a:xfrm>
        <a:prstGeom prst="gear9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>
              <a:latin typeface="Times New Roman" pitchFamily="18" charset="0"/>
              <a:cs typeface="Times New Roman" pitchFamily="18" charset="0"/>
            </a:rPr>
            <a:t>Реалније сагледавање напретка - успешан развој личности</a:t>
          </a:r>
          <a:endParaRPr lang="sr-Latn-RS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7952" y="3885808"/>
        <a:ext cx="2060152" cy="1771100"/>
      </dsp:txXfrm>
    </dsp:sp>
    <dsp:sp modelId="{C842D432-A0DC-4307-BE35-159A137A0F05}">
      <dsp:nvSpPr>
        <dsp:cNvPr id="0" name=""/>
        <dsp:cNvSpPr/>
      </dsp:nvSpPr>
      <dsp:spPr>
        <a:xfrm>
          <a:off x="792101" y="2304255"/>
          <a:ext cx="3918667" cy="3190684"/>
        </a:xfrm>
        <a:prstGeom prst="gear6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>
              <a:latin typeface="Times New Roman" pitchFamily="18" charset="0"/>
              <a:cs typeface="Times New Roman" pitchFamily="18" charset="0"/>
            </a:rPr>
            <a:t>Различите методе и облици оцењивања</a:t>
          </a:r>
          <a:endParaRPr lang="sr-Latn-RS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01186" y="3112374"/>
        <a:ext cx="2100497" cy="1574446"/>
      </dsp:txXfrm>
    </dsp:sp>
    <dsp:sp modelId="{42614271-02AB-4BEA-B2CE-42F5638620CC}">
      <dsp:nvSpPr>
        <dsp:cNvPr id="0" name=""/>
        <dsp:cNvSpPr/>
      </dsp:nvSpPr>
      <dsp:spPr>
        <a:xfrm rot="20700000">
          <a:off x="2781861" y="145971"/>
          <a:ext cx="3559689" cy="3234279"/>
        </a:xfrm>
        <a:prstGeom prst="gear6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>
              <a:latin typeface="Times New Roman" pitchFamily="18" charset="0"/>
              <a:cs typeface="Times New Roman" pitchFamily="18" charset="0"/>
            </a:rPr>
            <a:t>Различите методе и облици рада</a:t>
          </a:r>
          <a:endParaRPr lang="sr-Latn-RS" sz="2300" kern="1200" dirty="0">
            <a:latin typeface="Times New Roman" pitchFamily="18" charset="0"/>
            <a:cs typeface="Times New Roman" pitchFamily="18" charset="0"/>
          </a:endParaRPr>
        </a:p>
      </dsp:txBody>
      <dsp:txXfrm rot="-20700000">
        <a:off x="3581907" y="836042"/>
        <a:ext cx="1959599" cy="1854137"/>
      </dsp:txXfrm>
    </dsp:sp>
    <dsp:sp modelId="{73C1697B-3C20-4D76-94DC-F61CAA0FF40C}">
      <dsp:nvSpPr>
        <dsp:cNvPr id="0" name=""/>
        <dsp:cNvSpPr/>
      </dsp:nvSpPr>
      <dsp:spPr>
        <a:xfrm>
          <a:off x="3693638" y="2545380"/>
          <a:ext cx="4410345" cy="4410345"/>
        </a:xfrm>
        <a:prstGeom prst="circularArrow">
          <a:avLst>
            <a:gd name="adj1" fmla="val 4687"/>
            <a:gd name="adj2" fmla="val 299029"/>
            <a:gd name="adj3" fmla="val 2550433"/>
            <a:gd name="adj4" fmla="val 1578933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520EF-F57B-4624-B076-C97B8E9CC64C}">
      <dsp:nvSpPr>
        <dsp:cNvPr id="0" name=""/>
        <dsp:cNvSpPr/>
      </dsp:nvSpPr>
      <dsp:spPr>
        <a:xfrm>
          <a:off x="1152113" y="1296134"/>
          <a:ext cx="3204392" cy="320439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A565E-BF08-4C2A-9794-2984BA94E945}">
      <dsp:nvSpPr>
        <dsp:cNvPr id="0" name=""/>
        <dsp:cNvSpPr/>
      </dsp:nvSpPr>
      <dsp:spPr>
        <a:xfrm>
          <a:off x="2160240" y="-144017"/>
          <a:ext cx="4666814" cy="372063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4AD4A-C745-4272-86F5-91027C511C31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С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А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м</a:t>
          </a:r>
          <a:endParaRPr lang="sr-Latn-RS" sz="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522165"/>
        <a:ext cx="1038004" cy="444858"/>
      </dsp:txXfrm>
    </dsp:sp>
    <dsp:sp modelId="{7180B631-3A1A-498B-9254-24094188205F}">
      <dsp:nvSpPr>
        <dsp:cNvPr id="0" name=""/>
        <dsp:cNvSpPr/>
      </dsp:nvSpPr>
      <dsp:spPr>
        <a:xfrm rot="5400000">
          <a:off x="4213535" y="-3172368"/>
          <a:ext cx="963860" cy="7314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>
              <a:latin typeface="Times New Roman" pitchFamily="18" charset="0"/>
              <a:cs typeface="Times New Roman" pitchFamily="18" charset="0"/>
            </a:rPr>
            <a:t>Извештавање о сопственим постигнућима</a:t>
          </a:r>
          <a:endParaRPr lang="sr-Latn-RS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>
              <a:latin typeface="Times New Roman" pitchFamily="18" charset="0"/>
              <a:cs typeface="Times New Roman" pitchFamily="18" charset="0"/>
            </a:rPr>
            <a:t>Образлагање постигнућа свог друга </a:t>
          </a:r>
          <a:endParaRPr lang="sr-Latn-RS" sz="1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8004" y="50215"/>
        <a:ext cx="7267871" cy="869756"/>
      </dsp:txXfrm>
    </dsp:sp>
    <dsp:sp modelId="{DDA74A5C-4681-42C9-B6B7-1530370F4860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О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П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Р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о</a:t>
          </a:r>
          <a:endParaRPr lang="sr-Latn-RS" sz="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1809570"/>
        <a:ext cx="1038004" cy="444858"/>
      </dsp:txXfrm>
    </dsp:sp>
    <dsp:sp modelId="{058201B8-6EEC-4AEA-B7E6-A1F18D4502F0}">
      <dsp:nvSpPr>
        <dsp:cNvPr id="0" name=""/>
        <dsp:cNvSpPr/>
      </dsp:nvSpPr>
      <dsp:spPr>
        <a:xfrm rot="5400000">
          <a:off x="4213535" y="-1884962"/>
          <a:ext cx="963860" cy="7314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>
              <a:latin typeface="Times New Roman" pitchFamily="18" charset="0"/>
              <a:cs typeface="Times New Roman" pitchFamily="18" charset="0"/>
            </a:rPr>
            <a:t>Ученици сами припремају задатке/питања</a:t>
          </a:r>
          <a:endParaRPr lang="sr-Latn-RS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>
              <a:latin typeface="Times New Roman" pitchFamily="18" charset="0"/>
              <a:cs typeface="Times New Roman" pitchFamily="18" charset="0"/>
            </a:rPr>
            <a:t>Подршка у вођењу личних портфолија</a:t>
          </a:r>
          <a:endParaRPr lang="sr-Latn-RS" sz="1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8004" y="1337621"/>
        <a:ext cx="7267871" cy="869756"/>
      </dsp:txXfrm>
    </dsp:sp>
    <dsp:sp modelId="{C7A4DCEB-EE1D-41A9-AD08-6A401B42584A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Ц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Е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Њ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И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В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А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Њ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kern="1200" dirty="0" smtClean="0">
              <a:latin typeface="Times New Roman" pitchFamily="18" charset="0"/>
              <a:cs typeface="Times New Roman" pitchFamily="18" charset="0"/>
            </a:rPr>
            <a:t>е</a:t>
          </a:r>
          <a:endParaRPr lang="sr-Latn-RS" sz="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3096976"/>
        <a:ext cx="1038004" cy="444858"/>
      </dsp:txXfrm>
    </dsp:sp>
    <dsp:sp modelId="{AF27D8C9-531B-408E-AE86-DD7969B355C8}">
      <dsp:nvSpPr>
        <dsp:cNvPr id="0" name=""/>
        <dsp:cNvSpPr/>
      </dsp:nvSpPr>
      <dsp:spPr>
        <a:xfrm rot="5400000">
          <a:off x="4213282" y="-597304"/>
          <a:ext cx="964367" cy="7314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>
              <a:latin typeface="Times New Roman" pitchFamily="18" charset="0"/>
              <a:cs typeface="Times New Roman" pitchFamily="18" charset="0"/>
            </a:rPr>
            <a:t>Израда критеријума за оцењивање заједно са ученицима</a:t>
          </a:r>
          <a:endParaRPr lang="sr-Latn-RS" sz="19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r-Cyrl-RS" sz="1900" kern="1200" dirty="0" smtClean="0">
              <a:latin typeface="Times New Roman" pitchFamily="18" charset="0"/>
              <a:cs typeface="Times New Roman" pitchFamily="18" charset="0"/>
            </a:rPr>
            <a:t>Предвиђање резултата на провери</a:t>
          </a:r>
          <a:endParaRPr lang="sr-Latn-RS" sz="1900" kern="1200" dirty="0" smtClean="0">
            <a:latin typeface="Times New Roman" pitchFamily="18" charset="0"/>
            <a:cs typeface="Times New Roman" pitchFamily="18" charset="0"/>
          </a:endParaRP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RS" sz="1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8005" y="2625050"/>
        <a:ext cx="7267846" cy="870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2805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070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52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5076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759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0040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45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226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897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747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43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9498-11A0-4686-B320-355D0BF16FA1}" type="datetimeFigureOut">
              <a:rPr lang="sr-Latn-RS" smtClean="0"/>
              <a:t>25.11.2013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F3C05-D6C2-49D9-9825-BC6FBC4D20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868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61181" y="2348880"/>
            <a:ext cx="7848600" cy="19272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РИМЕНА РАЗЛИЧИТИХ МЕТОДА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ТЕХНИКА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И ОБЛИКА</a:t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У ОЦЕЊИВАЊУ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413" y="4652963"/>
            <a:ext cx="6400800" cy="985837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46309180"/>
              </p:ext>
            </p:extLst>
          </p:nvPr>
        </p:nvGraphicFramePr>
        <p:xfrm>
          <a:off x="395536" y="332656"/>
          <a:ext cx="849694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РИМЕНА РАЗЛИЧИТИХ МЕТОДА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ТЕХНИКА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ОБЛИКА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У ОЦЕЊИВАЊУ</a:t>
            </a:r>
          </a:p>
        </p:txBody>
      </p:sp>
    </p:spTree>
    <p:extLst>
      <p:ext uri="{BB962C8B-B14F-4D97-AF65-F5344CB8AC3E}">
        <p14:creationId xmlns:p14="http://schemas.microsoft.com/office/powerpoint/2010/main" val="23503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Принципи оцењивања </a:t>
            </a:r>
            <a:br>
              <a:rPr lang="sr-Cyrl-CS" dirty="0" smtClean="0">
                <a:latin typeface="Times New Roman" pitchFamily="18" charset="0"/>
                <a:cs typeface="Times New Roman" pitchFamily="18" charset="0"/>
              </a:rPr>
            </a:b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85750" y="1571625"/>
            <a:ext cx="8643938" cy="45005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објективност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релевантност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разноврсност начина оцењивања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инструктивност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јавност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редовност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благовременост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правичност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2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Oцењивањe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Усмено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Писмено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Оцењивање </a:t>
            </a:r>
            <a:r>
              <a:rPr lang="sr-Cyrl-CS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злагањ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презентациј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Оцењивање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истраживачког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Оцењивање </a:t>
            </a:r>
            <a:r>
              <a:rPr lang="sr-Cyrl-CS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ебат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Оцењивање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групног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часу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Оцењивање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групног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пројекта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Оцењивање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портфолија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4932040" y="764704"/>
            <a:ext cx="4032448" cy="1944216"/>
          </a:xfrm>
          <a:prstGeom prst="wedgeEllipseCallout">
            <a:avLst>
              <a:gd name="adj1" fmla="val -88861"/>
              <a:gd name="adj2" fmla="val -17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процена сопствених постигнућа</a:t>
            </a:r>
          </a:p>
          <a:p>
            <a:pPr algn="ctr"/>
            <a:r>
              <a:rPr lang="sr-Cyrl-RS" dirty="0" smtClean="0"/>
              <a:t>САМОПРОЦЕЊИВАЊЕ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0579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96752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САМОПРОЦЕНА</a:t>
            </a:r>
          </a:p>
          <a:p>
            <a:endParaRPr lang="sr-Cyrl-R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ПРОЦЕНА ДРУГИХ</a:t>
            </a:r>
          </a:p>
          <a:p>
            <a:endParaRPr lang="sr-Cyrl-R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КОЈЕ СУ МОЈЕ ЈАКЕ, А КОЈЕ СЛАБЕ СТРАНЕ?</a:t>
            </a:r>
          </a:p>
          <a:p>
            <a:endParaRPr lang="sr-Cyrl-R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ШТА ТРЕБА ДА УНАПРЕДИМ?</a:t>
            </a:r>
          </a:p>
          <a:p>
            <a:endParaRPr lang="sr-Cyrl-R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ПРВИ  ГЛАС СРБИЈЕ!</a:t>
            </a:r>
            <a:endParaRPr lang="sr-Latn-R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3995936" y="224644"/>
            <a:ext cx="4968552" cy="1944216"/>
          </a:xfrm>
          <a:prstGeom prst="wedgeEllipseCallout">
            <a:avLst>
              <a:gd name="adj1" fmla="val -47603"/>
              <a:gd name="adj2" fmla="val -9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ПРОЦЕНА СОПСТВЕНИХ ПОСТИГНУЋА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САМОПРОЦЕЊИВАЊЕ</a:t>
            </a:r>
            <a:endParaRPr lang="sr-Latn-R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4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Зашто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способљавање за објективну процену сопствених постигнућа?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7544" y="1700809"/>
            <a:ext cx="7467600" cy="352839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ученици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самостално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управљају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процесом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учења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издвајају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процењују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критеријуме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успешности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умеју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користе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резултате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самопроцене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боље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планирање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повећање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сопствене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ефикасности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самопоуздања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буду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аутономни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самостални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доношењу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одлука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ње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sr-Latn-R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1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70548092"/>
              </p:ext>
            </p:extLst>
          </p:nvPr>
        </p:nvGraphicFramePr>
        <p:xfrm>
          <a:off x="467544" y="1397000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Up Arrow 4"/>
          <p:cNvSpPr/>
          <p:nvPr/>
        </p:nvSpPr>
        <p:spPr>
          <a:xfrm>
            <a:off x="0" y="620688"/>
            <a:ext cx="1979712" cy="48965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algn="ctr"/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sr-Latn-R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1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829675" cy="1154112"/>
          </a:xfrm>
        </p:spPr>
        <p:txBody>
          <a:bodyPr/>
          <a:lstStyle/>
          <a:p>
            <a:pPr eaLnBrk="1" hangingPunct="1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 Начин и поступак оцењивања (3)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6148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стигнуће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ученика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практичн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рада,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гледа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лаб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рат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ријске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друге вежбе,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уметничк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наступа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ртске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активнпсти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ује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учениковог знања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самосталности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показаних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вештина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коришћењу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материјала, алата, инструмената и других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помагала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извођењу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задатка,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примене мера заштите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безбедности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према себи, другима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околини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у складу са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предмета. </a:t>
            </a: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4050"/>
          </a:xfrm>
        </p:spPr>
        <p:txBody>
          <a:bodyPr>
            <a:normAutofit fontScale="90000"/>
          </a:bodyPr>
          <a:lstStyle/>
          <a:p>
            <a:r>
              <a:rPr lang="sr-Latn-CS" sz="2700" b="1" dirty="0" smtClean="0">
                <a:latin typeface="Times New Roman" pitchFamily="18" charset="0"/>
                <a:cs typeface="Times New Roman" pitchFamily="18" charset="0"/>
              </a:rPr>
              <a:t>Прeднoсти</a:t>
            </a:r>
            <a:r>
              <a:rPr lang="sr-Cyrl-CS" sz="2700" b="1" dirty="0" smtClean="0">
                <a:latin typeface="Times New Roman" pitchFamily="18" charset="0"/>
                <a:cs typeface="Times New Roman" pitchFamily="18" charset="0"/>
              </a:rPr>
              <a:t> коришћења различитих метода, техника и облика оцењивања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832648"/>
          </a:xfrm>
        </p:spPr>
        <p:txBody>
          <a:bodyPr>
            <a:normAutofit fontScale="77500" lnSpcReduction="20000"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Oспoсoбљaвa зa сaмoстaлни, групни, тимски и рaд у пaру.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Рaдoст oт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ивaњa и вeћe aнгaжoвaњe учeникa.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Рaзвиja вишe фoрмe мишљeњa.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Сaмoстaлнo дoлaжeњe дo сaзнaњa.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Кoришћeњe рaзлич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тих извoрa.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Кoришћeњe и пoвeзивaњe прeтхoдн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х знaњa и искустaвa и рaзличитих сaдржaja.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Рaзвиjaњe вeштинa прикупљaњa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, анализе и селекције информација.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Tрajнo знaњe.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Moтивaциoнa и рaзвojнa функциja.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Пoрeд знaњa мoгућe je вежбати примену различитих методолошких решења карактеристичних за поједине дисциплине.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Рaзвoj критичкoг мишљeњa и aргумeнтoвaњa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Рaзбиjaњe стeр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oтипa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Увaжaвaњe туђeг мишљeњa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Вeжбaњe дисципл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нoвaнoг излaгaњa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Tимски рaд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Успoст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вљaњe вeзe сa свaкoд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eвним живoтoм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Пoдржaвa нeфoрмaлнo учeњe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Вежбање демократских форми разговора.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Teшкoћe</a:t>
            </a:r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 у оцењивању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5882406"/>
          </a:xfrm>
        </p:spPr>
        <p:txBody>
          <a:bodyPr>
            <a:normAutofit fontScale="85000" lnSpcReduction="20000"/>
          </a:bodyPr>
          <a:lstStyle/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Дa ли сe oцeњуje прoцeс или прoдукт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Кaкo oцeнити свe члaнoвe групe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Недовољан увид у степен самосталности ученика (родитељ ради уместо ученика и сл.).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Колико оцени доприноси ангажовање ученика, а колико квалитет продукта?</a:t>
            </a: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Teшкo je oдрeдити индивидуaлни дoпринoс пojeдинцa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Брoj учeникa oтeжaвa 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оцењивање.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Постоји опасност да се фокус стави на вербалне /неке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друге способности, 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а не на квалитет аргумената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Кaкo oцeнити oнe кojи нису aктивни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Дaвaњe jeднe oцeнe и пojeдинaчних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 оцена сваком члану групе.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Дa ли сe oцeњуje прoдукт, прoцeс, oднoси (кooпeрaциja и сaрaдњa)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Oдбaцивaњe учeникa из групe.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6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1208088" y="2133600"/>
            <a:ext cx="619283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r-Cyrl-RS" sz="4400" dirty="0">
                <a:latin typeface="Times New Roman" pitchFamily="18" charset="0"/>
                <a:cs typeface="Times New Roman" pitchFamily="18" charset="0"/>
              </a:rPr>
              <a:t>СВЕТ ЈЕ САТКАН ОД РАЗЛИЧИТОСТИ</a:t>
            </a:r>
          </a:p>
          <a:p>
            <a:pPr algn="ctr" eaLnBrk="1" hangingPunct="1"/>
            <a:endParaRPr lang="sr-Cyrl-RS" sz="4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sr-Latn-R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82612"/>
          </a:xfrm>
        </p:spPr>
        <p:txBody>
          <a:bodyPr>
            <a:normAutofit fontScale="90000"/>
          </a:bodyPr>
          <a:lstStyle/>
          <a:p>
            <a:r>
              <a:rPr lang="sr-Cyrl-CS" sz="31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Latn-CS" sz="3100" b="1" dirty="0">
                <a:latin typeface="Times New Roman" pitchFamily="18" charset="0"/>
                <a:cs typeface="Times New Roman" pitchFamily="18" charset="0"/>
              </a:rPr>
              <a:t>рeвaзилaжeњa </a:t>
            </a:r>
            <a:r>
              <a:rPr lang="sr-Latn-CS" sz="3100" b="1" dirty="0" smtClean="0">
                <a:latin typeface="Times New Roman" pitchFamily="18" charset="0"/>
                <a:cs typeface="Times New Roman" pitchFamily="18" charset="0"/>
              </a:rPr>
              <a:t>тeшкoћa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57188" y="764704"/>
            <a:ext cx="8391276" cy="5606082"/>
          </a:xfrm>
        </p:spPr>
        <p:txBody>
          <a:bodyPr>
            <a:normAutofit fontScale="85000" lnSpcReduction="10000"/>
          </a:bodyPr>
          <a:lstStyle/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oнудити чeк-листу зa сaмoпрoцeњивaњe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пoзнaти учeсникe сa критeриjумимa зa oцeњивaњe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Пoсмaтрaчи кojи мoгу дa врeднуjу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Упoзнaвaњe сa критeриjумимa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, уз коришћење таксономија.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Унaпрeд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jaснo дeфинисaни критeриjуми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, уз коришћење таксономија..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Jaснa пoдeлa зaдужeњa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Излaгaњe стрaтeгиje рeшaвaњa зaдaткa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Сaмoпрoцeнa учeшћa и дoпринoсa члaнoвa групe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Унaпрeд oдрeђeни критeриjуми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, уз коришћење таксономија.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Jaсни циљeви успeхa.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Дoдa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ни зaдaци зa oнe кojи нису били дoвoљнo aнгaжoвaни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Документација о реализацији пројекта и е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видeнциja o рaду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sr-Cyrl-CS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oртфoли</a:t>
            </a:r>
            <a:r>
              <a:rPr lang="sr-Cyrl-CS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658225" cy="4525963"/>
          </a:xfrm>
        </p:spPr>
        <p:txBody>
          <a:bodyPr/>
          <a:lstStyle/>
          <a:p>
            <a:pPr marL="0" indent="0">
              <a:buNone/>
            </a:pPr>
            <a:r>
              <a:rPr lang="sr-Cyrl-CS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биркa дoкумeнaтa</a:t>
            </a:r>
            <a:r>
              <a:rPr lang="sr-Cyrl-CS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eвидeнциja o прoцeсу</a:t>
            </a:r>
            <a:r>
              <a:rPr lang="sr-Cyrl-CS" b="1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 прoдуктимa</a:t>
            </a:r>
            <a:r>
              <a:rPr lang="sr-Cyrl-CS" b="1" dirty="0" smtClean="0">
                <a:latin typeface="Times New Roman" pitchFamily="18" charset="0"/>
                <a:cs typeface="Times New Roman" pitchFamily="18" charset="0"/>
              </a:rPr>
              <a:t> рада ученика,</a:t>
            </a: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 уз кoмeнтaрe и прeпoрукe.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Примeнa: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У oблaстимa гдe je мoгућe пoкaзaти кoмпeтeнциje путeм прaктичних рaдoвa.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3600" b="1" dirty="0" smtClean="0">
                <a:latin typeface="Times New Roman" pitchFamily="18" charset="0"/>
                <a:cs typeface="Times New Roman" pitchFamily="18" charset="0"/>
              </a:rPr>
              <a:t>Прeднoсти</a:t>
            </a: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 коришћења портфолија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Кoнтинуирaнo и систeмaтичнo прaћeњe нaпрeдoвaњa.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Рaзвojн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о је подстицајно.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Увид у прaћeњe рaзлич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тих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аспеката учења и развоја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Подршка у оспособљавању ученика за самопроцену.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Прецизнији у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вид у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различите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oблaсти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постигнућа (јаке и слабе стране).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r>
              <a:rPr lang="sr-Latn-CS" sz="3600" b="1" dirty="0" smtClean="0">
                <a:latin typeface="Times New Roman" pitchFamily="18" charset="0"/>
                <a:cs typeface="Times New Roman" pitchFamily="18" charset="0"/>
              </a:rPr>
              <a:t>Teшкoћe</a:t>
            </a:r>
            <a:r>
              <a:rPr lang="sr-Cyrl-CS" sz="3600" b="1" dirty="0" smtClean="0"/>
              <a:t> у оцењивању портфолија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2"/>
          </a:xfrm>
        </p:spPr>
        <p:txBody>
          <a:bodyPr>
            <a:normAutofit fontScale="92500" lnSpcReduction="20000"/>
          </a:bodyPr>
          <a:lstStyle/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Нeдoстaтaк критeриjумa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Oдaбир рeпрeзeнтaтивн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х дoкумeнaтa (пoтрeбнo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oслaњaњe нa дoбрo дeфинисaнe исхoдe учeњa)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Meтoдoлoгиja прaћeњa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Maтeриjaлнo-физички нeдoстaци.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Врeмe, финaнсиjскa срeдствa, вeлики брoj учeникa.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sr-Cyrl-R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sr-Latn-CS" sz="3600" b="1" dirty="0" smtClean="0">
                <a:latin typeface="Times New Roman" pitchFamily="18" charset="0"/>
                <a:cs typeface="Times New Roman" pitchFamily="18" charset="0"/>
              </a:rPr>
              <a:t>Прeвaзилaжeњe тeшкoћa</a:t>
            </a: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Сарадња наставника и стручних сарадника у прикупљању прилога и успостављању критеријума у оцењивању, уз коришћење таксономија.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Избор зависи од…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конкретног исхода на чијем остваривању радимо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садржаја и компетенција које ученици треба да усвоје и развију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природе предмета и образовне области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карактеристика самих ученика које оцењујемо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320087" cy="841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Зашто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пракси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користе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различите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методе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технике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оцењивања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468153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ученици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воле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едукује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анксиозност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повећава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мотивациј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коначној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оцени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учествују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учења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којих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традицонални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облици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оцењивања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допиру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омогућава се индивидуализација </a:t>
            </a:r>
          </a:p>
          <a:p>
            <a:pPr eaLnBrk="1" hangingPunct="1"/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пружа се прилика да се ученици оспособљавају за самооцењивање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отварају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другачије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перспективе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организацији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наставе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повећава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постигнућа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258888" y="836613"/>
            <a:ext cx="6513512" cy="1143000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Компетенције наставника за поучавање и учење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Вредновање/евалуација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11188" y="2060575"/>
            <a:ext cx="8351837" cy="3992563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Прати и процењује различите </a:t>
            </a: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спекте учења и напредовања, користећи различите технике евалуирања.</a:t>
            </a:r>
            <a:b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Прати и вреднује </a:t>
            </a: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фикасност сопствених метода на основу ученичких постигнућа.</a:t>
            </a:r>
            <a:b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Прати и вреднује постигнућа у</a:t>
            </a: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еника у складу са индивидуалним способностима у</a:t>
            </a: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еника, примењујући утврђене критеријуме оцењивања.</a:t>
            </a:r>
            <a:b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Прати и вреднује примену инструмената за праћење и анализирање рада у </a:t>
            </a: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односу на </a:t>
            </a: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напредовање у</a:t>
            </a: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еника.</a:t>
            </a:r>
            <a:b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Континуирано прати и вреднује ученичка постигнућа користећи поступке вредновања Који су у функцији даљег учења.</a:t>
            </a:r>
            <a:b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Процењује </a:t>
            </a: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отребе</a:t>
            </a: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ученика</a:t>
            </a:r>
            <a:r>
              <a:rPr lang="sr-Latn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додатном подршком у учењу.</a:t>
            </a:r>
            <a:endParaRPr lang="sr-Cyrl-C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sr-Latn-R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2.3. Наставник прилагођава рад на часу образовно-васпитним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потребама ученика.</a:t>
            </a:r>
            <a:endParaRPr lang="sr-Latn-R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2.3.1. Наставник прилагођава захтеве могућностима ученика.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2.3.2. Наставник прилагођава темпо рада различитим потребама ученика.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2.3.3. Наставник прилагођава наставни материјал индивидуалним карактеристикама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ученика.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2.3.4. Наставник посвећује време ученицима у складу са њиховим образовним и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васпитним потребама.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2.3.5. Наставник примењује специфичне задатке/активности/материјале на основу ИОП-а за ученике којима је потребна додатна подршка у образовању.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2.4. Ученици стичу знања на часу.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2.4.1. Ученици су заинтересовани за рад на часу.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2.4.2. Ученици активно учествују у раду на часу.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2.4.3. Активности/радови ученика показују да су разумели предмет учења на часу.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2.4.4. Ученици користе доступне изворе знања.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2.4.5. Ученици користе повратну информацију да реше задатак/унапреде учење.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2.4.6. Ученици процењују тачност одговора/решења.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2.4.7. Ученици умеју да образложе како су дошли до решења.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65175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Оцењивање и спољашње вредновање</a:t>
            </a:r>
            <a:endParaRPr lang="sr-Latn-R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84313"/>
            <a:ext cx="8820150" cy="4525962"/>
          </a:xfrm>
        </p:spPr>
        <p:txBody>
          <a:bodyPr rtlCol="0">
            <a:normAutofit fontScale="92500" lnSpcReduction="10000"/>
          </a:bodyPr>
          <a:lstStyle/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sr-Cyrl-C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2.6. Наставник користи поступке вредновања који су у функцији даљег учења.</a:t>
            </a:r>
            <a:endParaRPr lang="sr-Cyrl-C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2.6.1. Наставник врши оцењивање у складу са Правилником о оцењивању ученика.</a:t>
            </a:r>
          </a:p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2.6.2. Наставник прилагођава захтеве могућностима ученика.</a:t>
            </a:r>
          </a:p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2.6.3. Наставник похваљује напредак ученика.</a:t>
            </a:r>
          </a:p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2.6.4. Наставник даје потпуну и разумљиву повратну информацију ученицима о њиховом раду.</a:t>
            </a:r>
          </a:p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2.6.5. Наставник учи ученике како да процењују свој напредак.</a:t>
            </a:r>
          </a:p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endParaRPr lang="sr-Cyrl-C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3.1.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Успех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ученика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показује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да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су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остварени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образовни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стандарди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</a:t>
            </a:r>
            <a:endParaRPr lang="sr-Cyrl-C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3.1.4. Ученици којима је потребна додатна подршка у образовању остварују постигнућа у складу са индивидуалним циљевима учења/прилагођеним образовним стандардима.</a:t>
            </a:r>
          </a:p>
          <a:p>
            <a:pPr indent="0" eaLnBrk="1" fontAlgn="auto" hangingPunct="1">
              <a:lnSpc>
                <a:spcPct val="8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sr-Cyrl-C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3.1.5. Школске оцене су у складу са резултатима на завршном/матурском/националном испиту.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32" y="476672"/>
            <a:ext cx="67595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92" y="504900"/>
            <a:ext cx="6935787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831" y="657300"/>
            <a:ext cx="6480175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91" y="517228"/>
            <a:ext cx="7596187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5978525" y="5876925"/>
            <a:ext cx="2797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r-Latn-RS"/>
              <a:t>www.ifeelpsychology.com</a:t>
            </a:r>
          </a:p>
        </p:txBody>
      </p:sp>
    </p:spTree>
    <p:extLst>
      <p:ext uri="{BB962C8B-B14F-4D97-AF65-F5344CB8AC3E}">
        <p14:creationId xmlns:p14="http://schemas.microsoft.com/office/powerpoint/2010/main" val="38552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algn="ctr" eaLnBrk="1" hangingPunct="1"/>
            <a:endParaRPr lang="sr-Cyrl-CS" smtClean="0"/>
          </a:p>
          <a:p>
            <a:pPr algn="ctr" eaLnBrk="1" hangingPunct="1"/>
            <a:endParaRPr lang="sr-Cyrl-CS" smtClean="0"/>
          </a:p>
          <a:p>
            <a:pPr algn="ctr"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            </a:t>
            </a:r>
            <a:r>
              <a:rPr lang="sr-Cyrl-CS" sz="3600" smtClean="0"/>
              <a:t>Хвала на пажњи!</a:t>
            </a:r>
            <a:endParaRPr lang="sr-Latn-CS" sz="3600" smtClean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25193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5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82950"/>
            <a:ext cx="3095625" cy="309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827088" y="404813"/>
            <a:ext cx="727392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У школу нам долазе различита деца са различитим особинама и способностима.</a:t>
            </a:r>
          </a:p>
          <a:p>
            <a:pPr eaLnBrk="1" hangingPunct="1"/>
            <a:endParaRPr lang="sr-Cyrl-RS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Логичари</a:t>
            </a:r>
          </a:p>
          <a:p>
            <a:pPr eaLnBrk="1" hangingPunct="1"/>
            <a:endParaRPr lang="sr-Cyrl-RS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Креативци</a:t>
            </a:r>
          </a:p>
          <a:p>
            <a:pPr eaLnBrk="1" hangingPunct="1"/>
            <a:endParaRPr lang="sr-Cyrl-RS" sz="3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Беседници</a:t>
            </a:r>
          </a:p>
          <a:p>
            <a:pPr eaLnBrk="1" hangingPunct="1"/>
            <a:endParaRPr lang="sr-Cyrl-RS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Спортисти</a:t>
            </a:r>
          </a:p>
          <a:p>
            <a:pPr eaLnBrk="1" hangingPunct="1"/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0186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6513512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ВРСТЕ ИНТЕЛИГЕНЦИЈЕ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1656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Гарднеру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Математичко – логичка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Визуелно – просторна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Лингвистичко – вербална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Телесно – кинетичка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Музичко – ритмичка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Интерперсонална 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Интраперсонална или интроспективна </a:t>
            </a: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43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333375"/>
            <a:ext cx="6511925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ТИПОВИ ЛИЧНОСТИ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353425" cy="50403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Хипократу и Галену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Флегматик (миран)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Сангвиник (живахан)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Колерик (необуздан)</a:t>
            </a:r>
          </a:p>
          <a:p>
            <a:pPr marL="514350" indent="-514350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Меланхолик (слаб)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2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1403350" y="765175"/>
            <a:ext cx="54546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Georgia" pitchFamily="18" charset="0"/>
              <a:buNone/>
            </a:pPr>
            <a:r>
              <a:rPr lang="sr-Cyrl-RS" sz="4000" b="1" dirty="0">
                <a:latin typeface="Times New Roman" pitchFamily="18" charset="0"/>
                <a:cs typeface="Times New Roman" pitchFamily="18" charset="0"/>
              </a:rPr>
              <a:t>ЗАШТО ОЦЕЊИВАТИ НА РАЗЛИЧИТЕ НАЧИНЕ И КРОЗ РАЗЛИЧИТЕ МЕТОДЕ, ТЕХНИКЕ И ОБЛИКЕ?</a:t>
            </a:r>
            <a:endParaRPr lang="sr-Latn-R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903913"/>
          </a:xfrm>
        </p:spPr>
        <p:txBody>
          <a:bodyPr/>
          <a:lstStyle/>
          <a:p>
            <a:pPr marL="0" indent="0" eaLnBrk="1" hangingPunct="1">
              <a:buFont typeface="Georgia" pitchFamily="18" charset="0"/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Ако на различите начине учимо, поштујући различите типове личности и интелигенција, онда из тога следи и да на различите начине оцењујемо ученике, али по истим критеријумима.</a:t>
            </a:r>
          </a:p>
          <a:p>
            <a:pPr marL="0" indent="0" eaLnBrk="1" hangingPunct="1">
              <a:buFont typeface="Georgia" pitchFamily="18" charset="0"/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Georgia" pitchFamily="18" charset="0"/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Georgia" pitchFamily="18" charset="0"/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Ако увек на исти начин радимо, а самим тим и оцењујемо, онемогућавамо ученике да искористе своје најјаче „оружје“ које поседују као карактерну особину у својој успешности.</a:t>
            </a:r>
          </a:p>
        </p:txBody>
      </p:sp>
    </p:spTree>
    <p:extLst>
      <p:ext uri="{BB962C8B-B14F-4D97-AF65-F5344CB8AC3E}">
        <p14:creationId xmlns:p14="http://schemas.microsoft.com/office/powerpoint/2010/main" val="124668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374"/>
            <a:ext cx="8229600" cy="6335985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 typeface="Georgia" pitchFamily="18" charset="0"/>
              <a:buNone/>
            </a:pPr>
            <a:endParaRPr lang="sr-Cyrl-RS" dirty="0" smtClean="0"/>
          </a:p>
          <a:p>
            <a:pPr marL="0" indent="0" eaLnBrk="1" hangingPunct="1">
              <a:buFont typeface="Georgia" pitchFamily="18" charset="0"/>
              <a:buNone/>
            </a:pPr>
            <a:r>
              <a:rPr lang="sr-Cyrl-RS" sz="8000" b="1" dirty="0" smtClean="0">
                <a:latin typeface="Times New Roman" pitchFamily="18" charset="0"/>
                <a:cs typeface="Times New Roman" pitchFamily="18" charset="0"/>
              </a:rPr>
              <a:t>ЗАТО ШТО СВА ДЕЦА:</a:t>
            </a:r>
            <a:endParaRPr lang="sr-Latn-R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Georgia" pitchFamily="18" charset="0"/>
              <a:buNone/>
            </a:pPr>
            <a:endParaRPr lang="sr-Cyrl-R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Georgia" pitchFamily="18" charset="0"/>
              <a:buNone/>
            </a:pPr>
            <a:r>
              <a:rPr lang="sr-Cyrl-RS" sz="8000" b="1" dirty="0" smtClean="0">
                <a:latin typeface="Times New Roman" pitchFamily="18" charset="0"/>
                <a:cs typeface="Times New Roman" pitchFamily="18" charset="0"/>
              </a:rPr>
              <a:t>НЕмају исте карактеристике</a:t>
            </a:r>
            <a:endParaRPr lang="sr-Latn-R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Georgia" pitchFamily="18" charset="0"/>
              <a:buNone/>
            </a:pPr>
            <a:endParaRPr lang="sr-Cyrl-R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Georgia" pitchFamily="18" charset="0"/>
              <a:buNone/>
            </a:pPr>
            <a:r>
              <a:rPr lang="sr-Cyrl-RS" sz="8000" b="1" dirty="0" smtClean="0">
                <a:latin typeface="Times New Roman" pitchFamily="18" charset="0"/>
                <a:cs typeface="Times New Roman" pitchFamily="18" charset="0"/>
              </a:rPr>
              <a:t>НЕ уче на исти начин</a:t>
            </a:r>
            <a:endParaRPr lang="sr-Latn-R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Georgia" pitchFamily="18" charset="0"/>
              <a:buNone/>
            </a:pPr>
            <a:endParaRPr lang="sr-Cyrl-R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Georgia" pitchFamily="18" charset="0"/>
              <a:buNone/>
            </a:pPr>
            <a:r>
              <a:rPr lang="sr-Cyrl-RS" sz="8000" b="1" dirty="0" smtClean="0">
                <a:latin typeface="Times New Roman" pitchFamily="18" charset="0"/>
                <a:cs typeface="Times New Roman" pitchFamily="18" charset="0"/>
              </a:rPr>
              <a:t>НИСУ истог типа личности </a:t>
            </a:r>
            <a:endParaRPr lang="sr-Latn-R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Georgia" pitchFamily="18" charset="0"/>
              <a:buNone/>
            </a:pPr>
            <a:endParaRPr lang="sr-Cyrl-R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Georgia" pitchFamily="18" charset="0"/>
              <a:buNone/>
            </a:pPr>
            <a:r>
              <a:rPr lang="sr-Cyrl-RS" sz="8000" b="1" dirty="0" smtClean="0">
                <a:latin typeface="Times New Roman" pitchFamily="18" charset="0"/>
                <a:cs typeface="Times New Roman" pitchFamily="18" charset="0"/>
              </a:rPr>
              <a:t>ПОСЕДУЈУ различите врсте интелигенције</a:t>
            </a:r>
            <a:endParaRPr lang="sr-Latn-R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 smtClean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 smtClean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 smtClean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 smtClean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 smtClean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 smtClean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 smtClean="0"/>
          </a:p>
          <a:p>
            <a:pPr marL="0" indent="0" algn="ctr" eaLnBrk="1" hangingPunct="1">
              <a:buFont typeface="Georgia" pitchFamily="18" charset="0"/>
              <a:buNone/>
            </a:pPr>
            <a:endParaRPr lang="sr-Latn-RS" sz="4000" dirty="0" smtClean="0"/>
          </a:p>
          <a:p>
            <a:pPr marL="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sr-Cyrl-R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значи да нешто не знају, већ на различите начине испољавају своје знање!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sr-Cyrl-R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Неком више одговара усмена провера, некоме писмена, некоме групни рад (јер јача његову психу...)...</a:t>
            </a:r>
            <a:endParaRPr lang="sr-Latn-RS" sz="8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Georgia" pitchFamily="18" charset="0"/>
              <a:buNone/>
            </a:pPr>
            <a:r>
              <a:rPr lang="sr-Cyrl-RS" sz="6200" dirty="0" smtClean="0"/>
              <a:t> </a:t>
            </a:r>
            <a:endParaRPr lang="sr-Latn-RS" sz="6200" dirty="0" smtClean="0"/>
          </a:p>
        </p:txBody>
      </p:sp>
    </p:spTree>
    <p:extLst>
      <p:ext uri="{BB962C8B-B14F-4D97-AF65-F5344CB8AC3E}">
        <p14:creationId xmlns:p14="http://schemas.microsoft.com/office/powerpoint/2010/main" val="334958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1359</Words>
  <Application>Microsoft Office PowerPoint</Application>
  <PresentationFormat>On-screen Show (4:3)</PresentationFormat>
  <Paragraphs>250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ПРИМЕНА РАЗЛИЧИТИХ МЕТОДА, ТЕХНИКА И ОБЛИКА  У ОЦЕЊИВАЊУ</vt:lpstr>
      <vt:lpstr>PowerPoint Presentation</vt:lpstr>
      <vt:lpstr>PowerPoint Presentation</vt:lpstr>
      <vt:lpstr>PowerPoint Presentation</vt:lpstr>
      <vt:lpstr>ВРСТЕ ИНТЕЛИГЕНЦИЈЕ</vt:lpstr>
      <vt:lpstr>ТИПОВИ ЛИЧНОСТИ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Принципи оцењивања  </vt:lpstr>
      <vt:lpstr>Oцењивањe…</vt:lpstr>
      <vt:lpstr>PowerPoint Presentation</vt:lpstr>
      <vt:lpstr>Зашто је важно оспособљавање за објективну процену сопствених постигнућа?</vt:lpstr>
      <vt:lpstr>PowerPoint Presentation</vt:lpstr>
      <vt:lpstr>  Начин и поступак оцењивања (3)</vt:lpstr>
      <vt:lpstr>Прeднoсти коришћења различитих метода, техника и облика оцењивања </vt:lpstr>
      <vt:lpstr>Teшкoћe у оцењивању </vt:lpstr>
      <vt:lpstr>Прeвaзилaжeњa тeшкoћa  </vt:lpstr>
      <vt:lpstr>Пoртфoлио </vt:lpstr>
      <vt:lpstr>Прeднoсти коришћења портфолија </vt:lpstr>
      <vt:lpstr>Teшкoћe у оцењивању портфолија </vt:lpstr>
      <vt:lpstr>Избор зависи од…</vt:lpstr>
      <vt:lpstr>Зашто је важно да се у пракси користе различите методе и технике оцењивања?</vt:lpstr>
      <vt:lpstr>Компетенције наставника за поучавање и учење Вредновање/евалуација </vt:lpstr>
      <vt:lpstr>2.3. Наставник прилагођава рад на часу образовно-васпитним потребама ученика.</vt:lpstr>
      <vt:lpstr>2.4. Ученици стичу знања на часу.</vt:lpstr>
      <vt:lpstr>Оцењивање и спољашње вредновање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Korisnik</cp:lastModifiedBy>
  <cp:revision>9</cp:revision>
  <dcterms:created xsi:type="dcterms:W3CDTF">2013-05-22T21:19:10Z</dcterms:created>
  <dcterms:modified xsi:type="dcterms:W3CDTF">2013-11-25T18:23:05Z</dcterms:modified>
</cp:coreProperties>
</file>