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1" r:id="rId3"/>
    <p:sldId id="317" r:id="rId4"/>
    <p:sldId id="313" r:id="rId5"/>
    <p:sldId id="314" r:id="rId6"/>
    <p:sldId id="316" r:id="rId7"/>
    <p:sldId id="315" r:id="rId8"/>
    <p:sldId id="265" r:id="rId9"/>
    <p:sldId id="297" r:id="rId10"/>
    <p:sldId id="298" r:id="rId11"/>
    <p:sldId id="300" r:id="rId12"/>
    <p:sldId id="301" r:id="rId13"/>
    <p:sldId id="266" r:id="rId14"/>
    <p:sldId id="299" r:id="rId15"/>
    <p:sldId id="268" r:id="rId16"/>
    <p:sldId id="306" r:id="rId17"/>
    <p:sldId id="285" r:id="rId18"/>
    <p:sldId id="318" r:id="rId19"/>
    <p:sldId id="319" r:id="rId20"/>
    <p:sldId id="269" r:id="rId21"/>
    <p:sldId id="296" r:id="rId22"/>
    <p:sldId id="309" r:id="rId23"/>
    <p:sldId id="277" r:id="rId24"/>
    <p:sldId id="311" r:id="rId25"/>
    <p:sldId id="303" r:id="rId26"/>
    <p:sldId id="304" r:id="rId27"/>
    <p:sldId id="312" r:id="rId28"/>
    <p:sldId id="302" r:id="rId29"/>
    <p:sldId id="310" r:id="rId30"/>
    <p:sldId id="293" r:id="rId31"/>
    <p:sldId id="286" r:id="rId32"/>
    <p:sldId id="287" r:id="rId33"/>
    <p:sldId id="282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94062D-6F19-4076-A1B2-FFBA129CA71F}" type="doc">
      <dgm:prSet loTypeId="urn:microsoft.com/office/officeart/2005/8/layout/gear1" loCatId="process" qsTypeId="urn:microsoft.com/office/officeart/2005/8/quickstyle/3d1" qsCatId="3D" csTypeId="urn:microsoft.com/office/officeart/2005/8/colors/colorful2" csCatId="colorful" phldr="1"/>
      <dgm:spPr/>
    </dgm:pt>
    <dgm:pt modelId="{0BEE6ABD-F4D4-4F60-B402-C8DF8D09B660}">
      <dgm:prSet phldrT="[Text]" custT="1"/>
      <dgm:spPr/>
      <dgm:t>
        <a:bodyPr/>
        <a:lstStyle/>
        <a:p>
          <a:r>
            <a:rPr lang="x-none" sz="1400" b="1" smtClean="0">
              <a:solidFill>
                <a:schemeClr val="accent2">
                  <a:lumMod val="50000"/>
                </a:schemeClr>
              </a:solidFill>
            </a:rPr>
            <a:t>Незадовољство ученика</a:t>
          </a:r>
          <a:endParaRPr lang="x-none" sz="1400" b="1" dirty="0">
            <a:solidFill>
              <a:schemeClr val="accent2">
                <a:lumMod val="50000"/>
              </a:schemeClr>
            </a:solidFill>
          </a:endParaRPr>
        </a:p>
      </dgm:t>
    </dgm:pt>
    <dgm:pt modelId="{78C8770C-FE19-49C4-84F0-48A44EF7FC85}" type="parTrans" cxnId="{6176C5C6-648F-42F1-81C1-4A248AAC8646}">
      <dgm:prSet/>
      <dgm:spPr/>
      <dgm:t>
        <a:bodyPr/>
        <a:lstStyle/>
        <a:p>
          <a:endParaRPr lang="x-none"/>
        </a:p>
      </dgm:t>
    </dgm:pt>
    <dgm:pt modelId="{ECB12D1A-6A41-45CB-AE9D-58E98A6F2006}" type="sibTrans" cxnId="{6176C5C6-648F-42F1-81C1-4A248AAC8646}">
      <dgm:prSet/>
      <dgm:spPr/>
      <dgm:t>
        <a:bodyPr/>
        <a:lstStyle/>
        <a:p>
          <a:endParaRPr lang="x-none"/>
        </a:p>
      </dgm:t>
    </dgm:pt>
    <dgm:pt modelId="{B11F7393-A2BD-4F14-91EA-A821C4DA6CA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x-none" sz="1600" b="1" smtClean="0">
              <a:solidFill>
                <a:schemeClr val="accent2">
                  <a:lumMod val="50000"/>
                </a:schemeClr>
              </a:solidFill>
            </a:rPr>
            <a:t>Незадовољство родитеља</a:t>
          </a:r>
          <a:endParaRPr lang="x-none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F6E407C3-248A-4327-9DAB-2F65E9D0ED16}" type="parTrans" cxnId="{E4651696-E9BF-47D9-AE96-BBBCC9986249}">
      <dgm:prSet/>
      <dgm:spPr/>
      <dgm:t>
        <a:bodyPr/>
        <a:lstStyle/>
        <a:p>
          <a:endParaRPr lang="x-none"/>
        </a:p>
      </dgm:t>
    </dgm:pt>
    <dgm:pt modelId="{80068AE1-6758-4034-B02C-DADF51AC67AF}" type="sibTrans" cxnId="{E4651696-E9BF-47D9-AE96-BBBCC9986249}">
      <dgm:prSet/>
      <dgm:spPr>
        <a:solidFill>
          <a:schemeClr val="accent1"/>
        </a:solidFill>
      </dgm:spPr>
      <dgm:t>
        <a:bodyPr/>
        <a:lstStyle/>
        <a:p>
          <a:endParaRPr lang="x-none"/>
        </a:p>
      </dgm:t>
    </dgm:pt>
    <dgm:pt modelId="{52599A9A-7986-4767-BF39-B94250D813A4}">
      <dgm:prSet phldrT="[Text]"/>
      <dgm:spPr/>
      <dgm:t>
        <a:bodyPr/>
        <a:lstStyle/>
        <a:p>
          <a:r>
            <a:rPr lang="x-none" b="1" smtClean="0">
              <a:solidFill>
                <a:schemeClr val="bg2">
                  <a:lumMod val="10000"/>
                </a:schemeClr>
              </a:solidFill>
            </a:rPr>
            <a:t>Незадовољство наставника</a:t>
          </a:r>
          <a:endParaRPr lang="x-none" b="1" dirty="0">
            <a:solidFill>
              <a:schemeClr val="bg2">
                <a:lumMod val="10000"/>
              </a:schemeClr>
            </a:solidFill>
          </a:endParaRPr>
        </a:p>
      </dgm:t>
    </dgm:pt>
    <dgm:pt modelId="{20523DF6-631B-4EA0-9218-6179CE288387}" type="sibTrans" cxnId="{F404B931-1637-4759-BC5B-468C24E7EBA7}">
      <dgm:prSet/>
      <dgm:spPr/>
      <dgm:t>
        <a:bodyPr/>
        <a:lstStyle/>
        <a:p>
          <a:endParaRPr lang="x-none"/>
        </a:p>
      </dgm:t>
    </dgm:pt>
    <dgm:pt modelId="{0D403960-BAEF-44F8-8C41-62D277ED7523}" type="parTrans" cxnId="{F404B931-1637-4759-BC5B-468C24E7EBA7}">
      <dgm:prSet/>
      <dgm:spPr/>
      <dgm:t>
        <a:bodyPr/>
        <a:lstStyle/>
        <a:p>
          <a:endParaRPr lang="x-none"/>
        </a:p>
      </dgm:t>
    </dgm:pt>
    <dgm:pt modelId="{FCE4E97A-1201-4EC9-AF87-014E49447AC7}" type="pres">
      <dgm:prSet presAssocID="{F994062D-6F19-4076-A1B2-FFBA129CA71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1329CF9-1F7D-450A-9926-A07BC75EFFCE}" type="pres">
      <dgm:prSet presAssocID="{52599A9A-7986-4767-BF39-B94250D813A4}" presName="gear1" presStyleLbl="node1" presStyleIdx="0" presStyleCnt="3" custScaleX="127733" custScaleY="134639" custLinFactNeighborX="14132" custLinFactNeighborY="8527">
        <dgm:presLayoutVars>
          <dgm:chMax val="1"/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6B6A4C4A-9F18-465A-BB10-CCC17B6C7B4E}" type="pres">
      <dgm:prSet presAssocID="{52599A9A-7986-4767-BF39-B94250D813A4}" presName="gear1srcNode" presStyleLbl="node1" presStyleIdx="0" presStyleCnt="3"/>
      <dgm:spPr/>
      <dgm:t>
        <a:bodyPr/>
        <a:lstStyle/>
        <a:p>
          <a:endParaRPr lang="x-none"/>
        </a:p>
      </dgm:t>
    </dgm:pt>
    <dgm:pt modelId="{15F962B9-296C-4E79-9273-AC98A44BC578}" type="pres">
      <dgm:prSet presAssocID="{52599A9A-7986-4767-BF39-B94250D813A4}" presName="gear1dstNode" presStyleLbl="node1" presStyleIdx="0" presStyleCnt="3"/>
      <dgm:spPr/>
      <dgm:t>
        <a:bodyPr/>
        <a:lstStyle/>
        <a:p>
          <a:endParaRPr lang="x-none"/>
        </a:p>
      </dgm:t>
    </dgm:pt>
    <dgm:pt modelId="{B287891F-8D7A-43C4-9FA2-F3DBB09B1E50}" type="pres">
      <dgm:prSet presAssocID="{0BEE6ABD-F4D4-4F60-B402-C8DF8D09B660}" presName="gear2" presStyleLbl="node1" presStyleIdx="1" presStyleCnt="3" custScaleX="152736" custScaleY="157378" custLinFactNeighborX="-41704" custLinFactNeighborY="31838">
        <dgm:presLayoutVars>
          <dgm:chMax val="1"/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C4B38756-DC17-45C0-BBE6-9F2B36D7FF27}" type="pres">
      <dgm:prSet presAssocID="{0BEE6ABD-F4D4-4F60-B402-C8DF8D09B660}" presName="gear2srcNode" presStyleLbl="node1" presStyleIdx="1" presStyleCnt="3"/>
      <dgm:spPr/>
      <dgm:t>
        <a:bodyPr/>
        <a:lstStyle/>
        <a:p>
          <a:endParaRPr lang="x-none"/>
        </a:p>
      </dgm:t>
    </dgm:pt>
    <dgm:pt modelId="{4F295423-19C5-4D9A-8EF5-627818088792}" type="pres">
      <dgm:prSet presAssocID="{0BEE6ABD-F4D4-4F60-B402-C8DF8D09B660}" presName="gear2dstNode" presStyleLbl="node1" presStyleIdx="1" presStyleCnt="3"/>
      <dgm:spPr/>
      <dgm:t>
        <a:bodyPr/>
        <a:lstStyle/>
        <a:p>
          <a:endParaRPr lang="x-none"/>
        </a:p>
      </dgm:t>
    </dgm:pt>
    <dgm:pt modelId="{349D3327-DC44-43B6-B9B7-DFF39E7B5322}" type="pres">
      <dgm:prSet presAssocID="{B11F7393-A2BD-4F14-91EA-A821C4DA6CAF}" presName="gear3" presStyleLbl="node1" presStyleIdx="2" presStyleCnt="3" custScaleX="154851" custScaleY="149161" custLinFactNeighborX="-6022" custLinFactNeighborY="6094"/>
      <dgm:spPr/>
      <dgm:t>
        <a:bodyPr/>
        <a:lstStyle/>
        <a:p>
          <a:endParaRPr lang="x-none"/>
        </a:p>
      </dgm:t>
    </dgm:pt>
    <dgm:pt modelId="{A2D72BF5-0190-4544-94ED-FCF96348B96A}" type="pres">
      <dgm:prSet presAssocID="{B11F7393-A2BD-4F14-91EA-A821C4DA6CA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72AA2F74-C48C-4AAE-AC8B-29AB769679D9}" type="pres">
      <dgm:prSet presAssocID="{B11F7393-A2BD-4F14-91EA-A821C4DA6CAF}" presName="gear3srcNode" presStyleLbl="node1" presStyleIdx="2" presStyleCnt="3"/>
      <dgm:spPr/>
      <dgm:t>
        <a:bodyPr/>
        <a:lstStyle/>
        <a:p>
          <a:endParaRPr lang="x-none"/>
        </a:p>
      </dgm:t>
    </dgm:pt>
    <dgm:pt modelId="{75854BF6-DE3F-454C-8528-CB26D0DF5DB5}" type="pres">
      <dgm:prSet presAssocID="{B11F7393-A2BD-4F14-91EA-A821C4DA6CAF}" presName="gear3dstNode" presStyleLbl="node1" presStyleIdx="2" presStyleCnt="3"/>
      <dgm:spPr/>
      <dgm:t>
        <a:bodyPr/>
        <a:lstStyle/>
        <a:p>
          <a:endParaRPr lang="x-none"/>
        </a:p>
      </dgm:t>
    </dgm:pt>
    <dgm:pt modelId="{A073C9C9-CF8F-4682-B868-206C91B99CAB}" type="pres">
      <dgm:prSet presAssocID="{20523DF6-631B-4EA0-9218-6179CE288387}" presName="connector1" presStyleLbl="sibTrans2D1" presStyleIdx="0" presStyleCnt="3" custLinFactNeighborX="15150" custLinFactNeighborY="-11533"/>
      <dgm:spPr/>
      <dgm:t>
        <a:bodyPr/>
        <a:lstStyle/>
        <a:p>
          <a:endParaRPr lang="x-none"/>
        </a:p>
      </dgm:t>
    </dgm:pt>
    <dgm:pt modelId="{D05444E9-63B7-4E48-BD3D-914A77F3602C}" type="pres">
      <dgm:prSet presAssocID="{ECB12D1A-6A41-45CB-AE9D-58E98A6F2006}" presName="connector2" presStyleLbl="sibTrans2D1" presStyleIdx="1" presStyleCnt="3" custLinFactNeighborX="-33874" custLinFactNeighborY="21620"/>
      <dgm:spPr/>
      <dgm:t>
        <a:bodyPr/>
        <a:lstStyle/>
        <a:p>
          <a:endParaRPr lang="x-none"/>
        </a:p>
      </dgm:t>
    </dgm:pt>
    <dgm:pt modelId="{77F729B5-29BE-4C7A-9BDE-7B6B5B6A4119}" type="pres">
      <dgm:prSet presAssocID="{80068AE1-6758-4034-B02C-DADF51AC67AF}" presName="connector3" presStyleLbl="sibTrans2D1" presStyleIdx="2" presStyleCnt="3" custLinFactNeighborX="-20659" custLinFactNeighborY="-3335"/>
      <dgm:spPr/>
      <dgm:t>
        <a:bodyPr/>
        <a:lstStyle/>
        <a:p>
          <a:endParaRPr lang="x-none"/>
        </a:p>
      </dgm:t>
    </dgm:pt>
  </dgm:ptLst>
  <dgm:cxnLst>
    <dgm:cxn modelId="{F99E12F0-41CA-43F8-AFEC-D38A74587317}" type="presOf" srcId="{20523DF6-631B-4EA0-9218-6179CE288387}" destId="{A073C9C9-CF8F-4682-B868-206C91B99CAB}" srcOrd="0" destOrd="0" presId="urn:microsoft.com/office/officeart/2005/8/layout/gear1"/>
    <dgm:cxn modelId="{0A48C395-DB87-41BB-A080-6C46E90D779C}" type="presOf" srcId="{0BEE6ABD-F4D4-4F60-B402-C8DF8D09B660}" destId="{C4B38756-DC17-45C0-BBE6-9F2B36D7FF27}" srcOrd="1" destOrd="0" presId="urn:microsoft.com/office/officeart/2005/8/layout/gear1"/>
    <dgm:cxn modelId="{C4D5C2D5-2D23-4A1C-86C9-00E35B2ADAC2}" type="presOf" srcId="{B11F7393-A2BD-4F14-91EA-A821C4DA6CAF}" destId="{A2D72BF5-0190-4544-94ED-FCF96348B96A}" srcOrd="1" destOrd="0" presId="urn:microsoft.com/office/officeart/2005/8/layout/gear1"/>
    <dgm:cxn modelId="{0E7A225E-2E50-46EF-8F97-21C89444C821}" type="presOf" srcId="{80068AE1-6758-4034-B02C-DADF51AC67AF}" destId="{77F729B5-29BE-4C7A-9BDE-7B6B5B6A4119}" srcOrd="0" destOrd="0" presId="urn:microsoft.com/office/officeart/2005/8/layout/gear1"/>
    <dgm:cxn modelId="{6176C5C6-648F-42F1-81C1-4A248AAC8646}" srcId="{F994062D-6F19-4076-A1B2-FFBA129CA71F}" destId="{0BEE6ABD-F4D4-4F60-B402-C8DF8D09B660}" srcOrd="1" destOrd="0" parTransId="{78C8770C-FE19-49C4-84F0-48A44EF7FC85}" sibTransId="{ECB12D1A-6A41-45CB-AE9D-58E98A6F2006}"/>
    <dgm:cxn modelId="{9B1DEE1B-A47B-4372-AE9A-3FDB75B8783D}" type="presOf" srcId="{0BEE6ABD-F4D4-4F60-B402-C8DF8D09B660}" destId="{B287891F-8D7A-43C4-9FA2-F3DBB09B1E50}" srcOrd="0" destOrd="0" presId="urn:microsoft.com/office/officeart/2005/8/layout/gear1"/>
    <dgm:cxn modelId="{E4651696-E9BF-47D9-AE96-BBBCC9986249}" srcId="{F994062D-6F19-4076-A1B2-FFBA129CA71F}" destId="{B11F7393-A2BD-4F14-91EA-A821C4DA6CAF}" srcOrd="2" destOrd="0" parTransId="{F6E407C3-248A-4327-9DAB-2F65E9D0ED16}" sibTransId="{80068AE1-6758-4034-B02C-DADF51AC67AF}"/>
    <dgm:cxn modelId="{F404B931-1637-4759-BC5B-468C24E7EBA7}" srcId="{F994062D-6F19-4076-A1B2-FFBA129CA71F}" destId="{52599A9A-7986-4767-BF39-B94250D813A4}" srcOrd="0" destOrd="0" parTransId="{0D403960-BAEF-44F8-8C41-62D277ED7523}" sibTransId="{20523DF6-631B-4EA0-9218-6179CE288387}"/>
    <dgm:cxn modelId="{5216FE9C-8827-4F7B-8B62-69BA1E5E634E}" type="presOf" srcId="{52599A9A-7986-4767-BF39-B94250D813A4}" destId="{15F962B9-296C-4E79-9273-AC98A44BC578}" srcOrd="2" destOrd="0" presId="urn:microsoft.com/office/officeart/2005/8/layout/gear1"/>
    <dgm:cxn modelId="{5F0EB7EC-6867-44AF-85B1-37548143F1CC}" type="presOf" srcId="{52599A9A-7986-4767-BF39-B94250D813A4}" destId="{E1329CF9-1F7D-450A-9926-A07BC75EFFCE}" srcOrd="0" destOrd="0" presId="urn:microsoft.com/office/officeart/2005/8/layout/gear1"/>
    <dgm:cxn modelId="{00BD9A33-FE4F-4562-BE52-E3CD65D69842}" type="presOf" srcId="{F994062D-6F19-4076-A1B2-FFBA129CA71F}" destId="{FCE4E97A-1201-4EC9-AF87-014E49447AC7}" srcOrd="0" destOrd="0" presId="urn:microsoft.com/office/officeart/2005/8/layout/gear1"/>
    <dgm:cxn modelId="{2063EC3C-0460-450C-8D36-37916AC656BB}" type="presOf" srcId="{52599A9A-7986-4767-BF39-B94250D813A4}" destId="{6B6A4C4A-9F18-465A-BB10-CCC17B6C7B4E}" srcOrd="1" destOrd="0" presId="urn:microsoft.com/office/officeart/2005/8/layout/gear1"/>
    <dgm:cxn modelId="{22622F5A-57F4-4222-9AF3-D19B5A9306DB}" type="presOf" srcId="{ECB12D1A-6A41-45CB-AE9D-58E98A6F2006}" destId="{D05444E9-63B7-4E48-BD3D-914A77F3602C}" srcOrd="0" destOrd="0" presId="urn:microsoft.com/office/officeart/2005/8/layout/gear1"/>
    <dgm:cxn modelId="{43DC3A93-C1B0-4485-BE11-E527AF76EE1D}" type="presOf" srcId="{B11F7393-A2BD-4F14-91EA-A821C4DA6CAF}" destId="{72AA2F74-C48C-4AAE-AC8B-29AB769679D9}" srcOrd="2" destOrd="0" presId="urn:microsoft.com/office/officeart/2005/8/layout/gear1"/>
    <dgm:cxn modelId="{69620D50-43F8-430B-AD16-001C42EC4F14}" type="presOf" srcId="{B11F7393-A2BD-4F14-91EA-A821C4DA6CAF}" destId="{349D3327-DC44-43B6-B9B7-DFF39E7B5322}" srcOrd="0" destOrd="0" presId="urn:microsoft.com/office/officeart/2005/8/layout/gear1"/>
    <dgm:cxn modelId="{B131EF90-318A-483C-B884-351871D62587}" type="presOf" srcId="{B11F7393-A2BD-4F14-91EA-A821C4DA6CAF}" destId="{75854BF6-DE3F-454C-8528-CB26D0DF5DB5}" srcOrd="3" destOrd="0" presId="urn:microsoft.com/office/officeart/2005/8/layout/gear1"/>
    <dgm:cxn modelId="{95BDC12B-EEDF-4D36-989B-92CDD2C15370}" type="presOf" srcId="{0BEE6ABD-F4D4-4F60-B402-C8DF8D09B660}" destId="{4F295423-19C5-4D9A-8EF5-627818088792}" srcOrd="2" destOrd="0" presId="urn:microsoft.com/office/officeart/2005/8/layout/gear1"/>
    <dgm:cxn modelId="{E72CC578-5FAE-4A9B-86C7-3FA8767DC33A}" type="presParOf" srcId="{FCE4E97A-1201-4EC9-AF87-014E49447AC7}" destId="{E1329CF9-1F7D-450A-9926-A07BC75EFFCE}" srcOrd="0" destOrd="0" presId="urn:microsoft.com/office/officeart/2005/8/layout/gear1"/>
    <dgm:cxn modelId="{39C4B3F3-29CF-4782-BCF8-175D1EA6D79E}" type="presParOf" srcId="{FCE4E97A-1201-4EC9-AF87-014E49447AC7}" destId="{6B6A4C4A-9F18-465A-BB10-CCC17B6C7B4E}" srcOrd="1" destOrd="0" presId="urn:microsoft.com/office/officeart/2005/8/layout/gear1"/>
    <dgm:cxn modelId="{CC037001-E026-4EB8-862A-96DED37489C9}" type="presParOf" srcId="{FCE4E97A-1201-4EC9-AF87-014E49447AC7}" destId="{15F962B9-296C-4E79-9273-AC98A44BC578}" srcOrd="2" destOrd="0" presId="urn:microsoft.com/office/officeart/2005/8/layout/gear1"/>
    <dgm:cxn modelId="{1C0F71C2-14D2-4F44-A90B-E8EDBD1F1452}" type="presParOf" srcId="{FCE4E97A-1201-4EC9-AF87-014E49447AC7}" destId="{B287891F-8D7A-43C4-9FA2-F3DBB09B1E50}" srcOrd="3" destOrd="0" presId="urn:microsoft.com/office/officeart/2005/8/layout/gear1"/>
    <dgm:cxn modelId="{551AAC5E-386C-45E8-AB94-3BECA142F956}" type="presParOf" srcId="{FCE4E97A-1201-4EC9-AF87-014E49447AC7}" destId="{C4B38756-DC17-45C0-BBE6-9F2B36D7FF27}" srcOrd="4" destOrd="0" presId="urn:microsoft.com/office/officeart/2005/8/layout/gear1"/>
    <dgm:cxn modelId="{0F6CCF68-170D-4C61-A60E-89CCDF5419C8}" type="presParOf" srcId="{FCE4E97A-1201-4EC9-AF87-014E49447AC7}" destId="{4F295423-19C5-4D9A-8EF5-627818088792}" srcOrd="5" destOrd="0" presId="urn:microsoft.com/office/officeart/2005/8/layout/gear1"/>
    <dgm:cxn modelId="{2BA5D581-D6EA-4CF5-A5D4-38C3F66BEFC6}" type="presParOf" srcId="{FCE4E97A-1201-4EC9-AF87-014E49447AC7}" destId="{349D3327-DC44-43B6-B9B7-DFF39E7B5322}" srcOrd="6" destOrd="0" presId="urn:microsoft.com/office/officeart/2005/8/layout/gear1"/>
    <dgm:cxn modelId="{1552FA60-F46E-4CE5-9EF3-C94763D5FA50}" type="presParOf" srcId="{FCE4E97A-1201-4EC9-AF87-014E49447AC7}" destId="{A2D72BF5-0190-4544-94ED-FCF96348B96A}" srcOrd="7" destOrd="0" presId="urn:microsoft.com/office/officeart/2005/8/layout/gear1"/>
    <dgm:cxn modelId="{5D1DBCC0-0996-4CC5-8B44-009D3FF000E3}" type="presParOf" srcId="{FCE4E97A-1201-4EC9-AF87-014E49447AC7}" destId="{72AA2F74-C48C-4AAE-AC8B-29AB769679D9}" srcOrd="8" destOrd="0" presId="urn:microsoft.com/office/officeart/2005/8/layout/gear1"/>
    <dgm:cxn modelId="{2EA07E4B-1F13-402C-8F30-83FFF8EA4D9E}" type="presParOf" srcId="{FCE4E97A-1201-4EC9-AF87-014E49447AC7}" destId="{75854BF6-DE3F-454C-8528-CB26D0DF5DB5}" srcOrd="9" destOrd="0" presId="urn:microsoft.com/office/officeart/2005/8/layout/gear1"/>
    <dgm:cxn modelId="{EC03DD7F-9D23-4686-9A1D-DD6AFD99A200}" type="presParOf" srcId="{FCE4E97A-1201-4EC9-AF87-014E49447AC7}" destId="{A073C9C9-CF8F-4682-B868-206C91B99CAB}" srcOrd="10" destOrd="0" presId="urn:microsoft.com/office/officeart/2005/8/layout/gear1"/>
    <dgm:cxn modelId="{4197ACA1-CF31-47FF-9431-45B0F8F472B8}" type="presParOf" srcId="{FCE4E97A-1201-4EC9-AF87-014E49447AC7}" destId="{D05444E9-63B7-4E48-BD3D-914A77F3602C}" srcOrd="11" destOrd="0" presId="urn:microsoft.com/office/officeart/2005/8/layout/gear1"/>
    <dgm:cxn modelId="{F207691D-EBF5-4B4F-A406-2B79F286E715}" type="presParOf" srcId="{FCE4E97A-1201-4EC9-AF87-014E49447AC7}" destId="{77F729B5-29BE-4C7A-9BDE-7B6B5B6A411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29CF9-1F7D-450A-9926-A07BC75EFFCE}">
      <dsp:nvSpPr>
        <dsp:cNvPr id="0" name=""/>
        <dsp:cNvSpPr/>
      </dsp:nvSpPr>
      <dsp:spPr>
        <a:xfrm>
          <a:off x="2552746" y="1885441"/>
          <a:ext cx="3618015" cy="3813626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900" b="1" kern="1200" smtClean="0">
              <a:solidFill>
                <a:schemeClr val="bg2">
                  <a:lumMod val="10000"/>
                </a:schemeClr>
              </a:solidFill>
            </a:rPr>
            <a:t>Незадовољство наставника</a:t>
          </a:r>
          <a:endParaRPr lang="x-none" sz="19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280128" y="2765769"/>
        <a:ext cx="2163251" cy="1985419"/>
      </dsp:txXfrm>
    </dsp:sp>
    <dsp:sp modelId="{B287891F-8D7A-43C4-9FA2-F3DBB09B1E50}">
      <dsp:nvSpPr>
        <dsp:cNvPr id="0" name=""/>
        <dsp:cNvSpPr/>
      </dsp:nvSpPr>
      <dsp:spPr>
        <a:xfrm>
          <a:off x="0" y="1771386"/>
          <a:ext cx="3146342" cy="3241967"/>
        </a:xfrm>
        <a:prstGeom prst="gear6">
          <a:avLst/>
        </a:prstGeom>
        <a:gradFill rotWithShape="0">
          <a:gsLst>
            <a:gs pos="0">
              <a:schemeClr val="accent2">
                <a:hueOff val="-6317677"/>
                <a:satOff val="10648"/>
                <a:lumOff val="-13040"/>
                <a:alphaOff val="0"/>
                <a:tint val="74000"/>
              </a:schemeClr>
            </a:gs>
            <a:gs pos="49000">
              <a:schemeClr val="accent2">
                <a:hueOff val="-6317677"/>
                <a:satOff val="10648"/>
                <a:lumOff val="-1304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6317677"/>
                <a:satOff val="10648"/>
                <a:lumOff val="-13040"/>
                <a:alphaOff val="0"/>
                <a:shade val="55000"/>
                <a:satMod val="150000"/>
              </a:schemeClr>
            </a:gs>
            <a:gs pos="92000">
              <a:schemeClr val="accent2">
                <a:hueOff val="-6317677"/>
                <a:satOff val="10648"/>
                <a:lumOff val="-1304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6317677"/>
                <a:satOff val="10648"/>
                <a:lumOff val="-1304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-6317677"/>
              <a:satOff val="10648"/>
              <a:lumOff val="-1304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b="1" kern="1200" smtClean="0">
              <a:solidFill>
                <a:schemeClr val="accent2">
                  <a:lumMod val="50000"/>
                </a:schemeClr>
              </a:solidFill>
            </a:rPr>
            <a:t>Незадовољство ученика</a:t>
          </a:r>
          <a:endParaRPr lang="x-none" sz="1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792101" y="2582383"/>
        <a:ext cx="1562140" cy="1619973"/>
      </dsp:txXfrm>
    </dsp:sp>
    <dsp:sp modelId="{349D3327-DC44-43B6-B9B7-DFF39E7B5322}">
      <dsp:nvSpPr>
        <dsp:cNvPr id="0" name=""/>
        <dsp:cNvSpPr/>
      </dsp:nvSpPr>
      <dsp:spPr>
        <a:xfrm rot="20700000">
          <a:off x="1413884" y="-39127"/>
          <a:ext cx="3167498" cy="2968580"/>
        </a:xfrm>
        <a:prstGeom prst="gear6">
          <a:avLst/>
        </a:prstGeom>
        <a:solidFill>
          <a:schemeClr val="accent1"/>
        </a:solidFill>
        <a:ln>
          <a:noFill/>
        </a:ln>
        <a:effectLst>
          <a:outerShdw blurRad="39000" dist="25400" dir="5400000" rotWithShape="0">
            <a:schemeClr val="accent2">
              <a:hueOff val="-12635355"/>
              <a:satOff val="21297"/>
              <a:lumOff val="-26079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1" kern="1200" smtClean="0">
              <a:solidFill>
                <a:schemeClr val="accent2">
                  <a:lumMod val="50000"/>
                </a:schemeClr>
              </a:solidFill>
            </a:rPr>
            <a:t>Незадовољство родитеља</a:t>
          </a:r>
          <a:endParaRPr lang="x-none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 rot="-20700000">
        <a:off x="2120407" y="600170"/>
        <a:ext cx="1754451" cy="1689983"/>
      </dsp:txXfrm>
    </dsp:sp>
    <dsp:sp modelId="{A073C9C9-CF8F-4682-B868-206C91B99CAB}">
      <dsp:nvSpPr>
        <dsp:cNvPr id="0" name=""/>
        <dsp:cNvSpPr/>
      </dsp:nvSpPr>
      <dsp:spPr>
        <a:xfrm>
          <a:off x="2973609" y="1524384"/>
          <a:ext cx="3625578" cy="3625578"/>
        </a:xfrm>
        <a:prstGeom prst="circularArrow">
          <a:avLst>
            <a:gd name="adj1" fmla="val 4687"/>
            <a:gd name="adj2" fmla="val 299029"/>
            <a:gd name="adj3" fmla="val 2535075"/>
            <a:gd name="adj4" fmla="val 15821128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5444E9-63B7-4E48-BD3D-914A77F3602C}">
      <dsp:nvSpPr>
        <dsp:cNvPr id="0" name=""/>
        <dsp:cNvSpPr/>
      </dsp:nvSpPr>
      <dsp:spPr>
        <a:xfrm>
          <a:off x="-273622" y="1816134"/>
          <a:ext cx="2634209" cy="26342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-6317677"/>
                <a:satOff val="10648"/>
                <a:lumOff val="-13040"/>
                <a:alphaOff val="0"/>
                <a:tint val="74000"/>
              </a:schemeClr>
            </a:gs>
            <a:gs pos="49000">
              <a:schemeClr val="accent2">
                <a:hueOff val="-6317677"/>
                <a:satOff val="10648"/>
                <a:lumOff val="-1304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6317677"/>
                <a:satOff val="10648"/>
                <a:lumOff val="-13040"/>
                <a:alphaOff val="0"/>
                <a:shade val="55000"/>
                <a:satMod val="150000"/>
              </a:schemeClr>
            </a:gs>
            <a:gs pos="92000">
              <a:schemeClr val="accent2">
                <a:hueOff val="-6317677"/>
                <a:satOff val="10648"/>
                <a:lumOff val="-1304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6317677"/>
                <a:satOff val="10648"/>
                <a:lumOff val="-1304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-6317677"/>
              <a:satOff val="10648"/>
              <a:lumOff val="-1304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F729B5-29BE-4C7A-9BDE-7B6B5B6A4119}">
      <dsp:nvSpPr>
        <dsp:cNvPr id="0" name=""/>
        <dsp:cNvSpPr/>
      </dsp:nvSpPr>
      <dsp:spPr>
        <a:xfrm>
          <a:off x="1083684" y="-255584"/>
          <a:ext cx="2840207" cy="284020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/>
        </a:solidFill>
        <a:ln>
          <a:noFill/>
        </a:ln>
        <a:effectLst>
          <a:outerShdw blurRad="39000" dist="25400" dir="5400000" rotWithShape="0">
            <a:schemeClr val="accent2">
              <a:hueOff val="-12635355"/>
              <a:satOff val="21297"/>
              <a:lumOff val="-26079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0080ECE-D7F9-4F3F-84E8-8C72E35FDFC8}" type="datetimeFigureOut">
              <a:rPr lang="en-US"/>
              <a:pPr/>
              <a:t>11/25/2013</a:t>
            </a:fld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5E4A8FD-8FEF-403A-8211-C2F2873A96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44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EA275AA-14B0-48F5-BD58-010531C45541}" type="datetimeFigureOut">
              <a:rPr lang="en-US"/>
              <a:pPr/>
              <a:t>11/25/2013</a:t>
            </a:fld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2CEB0C2-9F28-41DF-85E8-44210C38A7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30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r-Latn-CS" smtClean="0"/>
              <a:t>Click to edit Master subtitle style</a:t>
            </a:r>
            <a:endParaRPr lang="sr-Latn-C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AFD58-4B92-4EBA-A22C-1801A221A865}" type="datetimeFigureOut">
              <a:rPr lang="sr-Latn-CS"/>
              <a:pPr>
                <a:defRPr/>
              </a:pPr>
              <a:t>25.11.2013</a:t>
            </a:fld>
            <a:endParaRPr lang="sr-Latn-C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9EA74-07AF-427B-9F5A-5B8FC275971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sr-Latn-C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C979-F9C7-421D-9ADE-8DA96CB67F17}" type="datetimeFigureOut">
              <a:rPr lang="sr-Latn-CS"/>
              <a:pPr>
                <a:defRPr/>
              </a:pPr>
              <a:t>25.11.2013</a:t>
            </a:fld>
            <a:endParaRPr lang="sr-Latn-C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C7953-2A88-4FF5-812E-E1543FE298C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sr-Latn-C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B0DB5-8E30-422D-80F9-DDAB07EE92AC}" type="datetimeFigureOut">
              <a:rPr lang="sr-Latn-CS"/>
              <a:pPr>
                <a:defRPr/>
              </a:pPr>
              <a:t>25.11.2013</a:t>
            </a:fld>
            <a:endParaRPr lang="sr-Latn-C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D3ED-F63B-4FFC-B035-9E952DFD843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sr-Latn-C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9640C7-B9E5-4375-94A6-25158DA18699}" type="datetimeFigureOut">
              <a:rPr lang="sr-Latn-CS"/>
              <a:pPr>
                <a:defRPr/>
              </a:pPr>
              <a:t>25.11.2013</a:t>
            </a:fld>
            <a:endParaRPr lang="sr-Latn-C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4BFF4D0-4491-488E-BFBC-14B1FF9E7C5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E6C11-4CD7-4855-B87C-FF7503278654}" type="datetimeFigureOut">
              <a:rPr lang="sr-Latn-CS"/>
              <a:pPr>
                <a:defRPr/>
              </a:pPr>
              <a:t>25.11.2013</a:t>
            </a:fld>
            <a:endParaRPr lang="sr-Latn-C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40193-3BCF-4B9F-8C96-B896D6E4FDC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sr-Latn-C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sr-Latn-C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23D62-D60C-46AD-94AD-9ED448479081}" type="datetimeFigureOut">
              <a:rPr lang="sr-Latn-CS"/>
              <a:pPr>
                <a:defRPr/>
              </a:pPr>
              <a:t>25.11.2013</a:t>
            </a:fld>
            <a:endParaRPr lang="sr-Latn-C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441A-E3CB-4A11-A791-D63CC44B8E67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sr-Latn-C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sr-Latn-C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28B92-AAF9-4D46-AE07-01EFC00CE50C}" type="datetimeFigureOut">
              <a:rPr lang="sr-Latn-CS"/>
              <a:pPr>
                <a:defRPr/>
              </a:pPr>
              <a:t>25.11.2013</a:t>
            </a:fld>
            <a:endParaRPr lang="sr-Latn-C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CA580-F789-429C-9C5E-2C326DB9260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27876B-17DA-4AA7-8AC0-B5D0FEBC32E1}" type="datetimeFigureOut">
              <a:rPr lang="sr-Latn-CS"/>
              <a:pPr>
                <a:defRPr/>
              </a:pPr>
              <a:t>25.11.2013</a:t>
            </a:fld>
            <a:endParaRPr lang="sr-Latn-C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D6EEE2-BCCF-4C51-BCAA-B55CA97EEF9E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670BF-CE73-4EF6-BEAC-02699AD06E97}" type="datetimeFigureOut">
              <a:rPr lang="sr-Latn-CS"/>
              <a:pPr>
                <a:defRPr/>
              </a:pPr>
              <a:t>25.11.2013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13A37-78D7-4D06-AA24-D81D106FD80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sr-Latn-C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FBDF10-3AAB-469D-BBE0-8A0077B8AC37}" type="datetimeFigureOut">
              <a:rPr lang="sr-Latn-CS"/>
              <a:pPr>
                <a:defRPr/>
              </a:pPr>
              <a:t>25.11.2013</a:t>
            </a:fld>
            <a:endParaRPr lang="sr-Latn-C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B2E13B-7BAA-430C-A265-7CED3ED6F2E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r-Latn-CS" noProof="0" smtClean="0"/>
              <a:t>Click icon to add picture</a:t>
            </a:r>
            <a:endParaRPr lang="sr-Latn-C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59A0226-3CAF-4CC9-9E46-412FD80730B7}" type="datetimeFigureOut">
              <a:rPr lang="sr-Latn-CS"/>
              <a:pPr>
                <a:defRPr/>
              </a:pPr>
              <a:t>25.11.2013</a:t>
            </a:fld>
            <a:endParaRPr lang="sr-Latn-C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D8C690-1B0C-4539-B195-82A79637995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8632C3F-37A7-43C6-9A1B-90A82FA2E7CF}" type="datetimeFigureOut">
              <a:rPr lang="sr-Latn-CS"/>
              <a:pPr>
                <a:defRPr/>
              </a:pPr>
              <a:t>25.11.2013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EA54428-20C5-49F3-977F-2797A7C2EB90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1" r:id="rId4"/>
    <p:sldLayoutId id="2147483742" r:id="rId5"/>
    <p:sldLayoutId id="2147483749" r:id="rId6"/>
    <p:sldLayoutId id="2147483743" r:id="rId7"/>
    <p:sldLayoutId id="2147483750" r:id="rId8"/>
    <p:sldLayoutId id="2147483751" r:id="rId9"/>
    <p:sldLayoutId id="2147483744" r:id="rId10"/>
    <p:sldLayoutId id="2147483745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fja.kg.ac.r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ocenjivanje.wordpress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hord 4"/>
          <p:cNvGrpSpPr>
            <a:grpSpLocks/>
          </p:cNvGrpSpPr>
          <p:nvPr/>
        </p:nvGrpSpPr>
        <p:grpSpPr bwMode="auto">
          <a:xfrm>
            <a:off x="0" y="0"/>
            <a:ext cx="3382963" cy="3144838"/>
            <a:chOff x="-50" y="-15"/>
            <a:chExt cx="2131" cy="1981"/>
          </a:xfrm>
        </p:grpSpPr>
        <p:pic>
          <p:nvPicPr>
            <p:cNvPr id="8194" name="Chord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0" y="-15"/>
              <a:ext cx="2131" cy="1981"/>
            </a:xfrm>
            <a:prstGeom prst="rect">
              <a:avLst/>
            </a:prstGeom>
            <a:noFill/>
          </p:spPr>
        </p:pic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 rot="12783417">
              <a:off x="244" y="328"/>
              <a:ext cx="1541" cy="1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sr-Latn-CS">
                <a:solidFill>
                  <a:srgbClr val="FFFFFF"/>
                </a:solidFill>
                <a:latin typeface="Century Schoolbook" pitchFamily="18" charset="0"/>
              </a:endParaRPr>
            </a:p>
          </p:txBody>
        </p:sp>
      </p:grpSp>
      <p:sp>
        <p:nvSpPr>
          <p:cNvPr id="6" name="Chord 5"/>
          <p:cNvSpPr/>
          <p:nvPr/>
        </p:nvSpPr>
        <p:spPr>
          <a:xfrm rot="14050861">
            <a:off x="-733773" y="281254"/>
            <a:ext cx="3657600" cy="1752600"/>
          </a:xfrm>
          <a:prstGeom prst="chor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hord 6"/>
          <p:cNvSpPr/>
          <p:nvPr/>
        </p:nvSpPr>
        <p:spPr>
          <a:xfrm rot="12760673">
            <a:off x="-29677" y="-40982"/>
            <a:ext cx="1795334" cy="1827719"/>
          </a:xfrm>
          <a:prstGeom prst="chord">
            <a:avLst>
              <a:gd name="adj1" fmla="val 4983489"/>
              <a:gd name="adj2" fmla="val 1410921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5400000">
            <a:off x="-38100" y="38100"/>
            <a:ext cx="1371600" cy="1295400"/>
          </a:xfrm>
          <a:prstGeom prst="rt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urved Connector 14"/>
          <p:cNvCxnSpPr>
            <a:cxnSpLocks noChangeShapeType="1"/>
          </p:cNvCxnSpPr>
          <p:nvPr/>
        </p:nvCxnSpPr>
        <p:spPr bwMode="auto">
          <a:xfrm>
            <a:off x="2700338" y="3167063"/>
            <a:ext cx="5543550" cy="3690937"/>
          </a:xfrm>
          <a:prstGeom prst="curvedConnector3">
            <a:avLst>
              <a:gd name="adj1" fmla="val 50000"/>
            </a:avLst>
          </a:prstGeom>
          <a:noFill/>
          <a:ln w="40000" algn="ctr">
            <a:solidFill>
              <a:srgbClr val="B32C16"/>
            </a:solidFill>
            <a:round/>
            <a:headEnd/>
            <a:tailEnd/>
          </a:ln>
          <a:effectLst>
            <a:outerShdw dist="25000" dir="5400000" rotWithShape="0">
              <a:srgbClr val="7F0400">
                <a:alpha val="37999"/>
              </a:srgbClr>
            </a:outerShdw>
          </a:effectLst>
        </p:spPr>
      </p:cxnSp>
      <p:cxnSp>
        <p:nvCxnSpPr>
          <p:cNvPr id="17" name="Curved Connector 16"/>
          <p:cNvCxnSpPr>
            <a:cxnSpLocks noChangeShapeType="1"/>
          </p:cNvCxnSpPr>
          <p:nvPr/>
        </p:nvCxnSpPr>
        <p:spPr bwMode="auto">
          <a:xfrm rot="16200000" flipH="1">
            <a:off x="4277518" y="1059657"/>
            <a:ext cx="2900363" cy="6343650"/>
          </a:xfrm>
          <a:prstGeom prst="curvedConnector2">
            <a:avLst/>
          </a:prstGeom>
          <a:noFill/>
          <a:ln w="40000" algn="ctr">
            <a:solidFill>
              <a:srgbClr val="F5CD2D"/>
            </a:solidFill>
            <a:round/>
            <a:headEnd/>
            <a:tailEnd/>
          </a:ln>
          <a:effectLst>
            <a:outerShdw dist="25000" dir="5400000" rotWithShape="0">
              <a:srgbClr val="AD8900">
                <a:alpha val="37999"/>
              </a:srgbClr>
            </a:outerShdw>
          </a:effectLst>
        </p:spPr>
      </p:cxnSp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3492500" y="981075"/>
            <a:ext cx="5651500" cy="25574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2600" cap="none" smtClean="0">
                <a:solidFill>
                  <a:schemeClr val="hlink"/>
                </a:solidFill>
              </a:rPr>
              <a:t>ПРАВИЛНИК О ОЦЕЊИВАЊУ УЧЕНИКА У ОСНОВНОМ ОБРАЗОВАЊУ И ВАСПИТАЊУ</a:t>
            </a:r>
            <a:r>
              <a:rPr lang="sr-Latn-CS" sz="2600" cap="none" smtClean="0">
                <a:solidFill>
                  <a:schemeClr val="hlink"/>
                </a:solidFill>
              </a:rPr>
              <a:t/>
            </a:r>
            <a:br>
              <a:rPr lang="sr-Latn-CS" sz="2600" cap="none" smtClean="0">
                <a:solidFill>
                  <a:schemeClr val="hlink"/>
                </a:solidFill>
              </a:rPr>
            </a:br>
            <a:r>
              <a:rPr lang="en-US" sz="2600" cap="none" smtClean="0">
                <a:solidFill>
                  <a:schemeClr val="hlink"/>
                </a:solidFill>
              </a:rPr>
              <a:t> и </a:t>
            </a:r>
            <a:r>
              <a:rPr lang="sr-Latn-CS" sz="2600" cap="none" smtClean="0">
                <a:solidFill>
                  <a:schemeClr val="hlink"/>
                </a:solidFill>
              </a:rPr>
              <a:t/>
            </a:r>
            <a:br>
              <a:rPr lang="sr-Latn-CS" sz="2600" cap="none" smtClean="0">
                <a:solidFill>
                  <a:schemeClr val="hlink"/>
                </a:solidFill>
              </a:rPr>
            </a:br>
            <a:r>
              <a:rPr lang="en-US" sz="2600" cap="none" smtClean="0">
                <a:solidFill>
                  <a:schemeClr val="hlink"/>
                </a:solidFill>
              </a:rPr>
              <a:t>ФОРМУЛАРИ ЗА ПРАЋЕЊЕ ПОСТИГНУЋА УЧЕНИКА</a:t>
            </a:r>
            <a:r>
              <a:rPr lang="en-US" sz="2600" b="0" cap="none" smtClean="0">
                <a:solidFill>
                  <a:schemeClr val="hlink"/>
                </a:solidFill>
              </a:rPr>
              <a:t> </a:t>
            </a:r>
            <a:endParaRPr lang="sr-Latn-CS" sz="2600" b="0" cap="none" smtClean="0">
              <a:solidFill>
                <a:schemeClr val="hlink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692275" y="5661025"/>
            <a:ext cx="4537075" cy="10080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endParaRPr lang="sr-Cyrl-CS" dirty="0" smtClean="0">
              <a:solidFill>
                <a:srgbClr val="E75C0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" y="2357438"/>
            <a:ext cx="8191500" cy="29543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Компетенције наставника у подручју школског оцењивања обухватају следеће</a:t>
            </a:r>
          </a:p>
          <a:p>
            <a:pP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наставник континуирано оцењује знања, вештине и способности ученика;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наставник је спреман да користи различите методе и поступке оцењивања;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наставник резултате учења користи и непосредно и при планирању будућих активности;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наставник оцењивањем усмерава сваког ученика да развија способности и вештине хијерархијски вишег нивоа (решавање проблема, критичко мишљење);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наставници јачају код ученика рефлексивно мишљење и самооцењивање.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00563" y="152400"/>
            <a:ext cx="3119437" cy="609600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Cyrl-CS" sz="4400" dirty="0">
                <a:latin typeface="+mj-lt"/>
                <a:ea typeface="+mj-ea"/>
                <a:cs typeface="+mj-cs"/>
              </a:rPr>
              <a:t>ОЦЕЊИВАЊЕ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00375" y="857250"/>
            <a:ext cx="5843588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Оцењивање</a:t>
            </a:r>
            <a:r>
              <a:rPr lang="sr-Latn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треба</a:t>
            </a:r>
            <a:r>
              <a:rPr lang="sr-Latn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да</a:t>
            </a:r>
            <a:r>
              <a:rPr lang="sr-Latn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промовише</a:t>
            </a:r>
            <a:r>
              <a:rPr lang="sr-Latn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позитиван</a:t>
            </a:r>
            <a:r>
              <a:rPr lang="sr-Latn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говор</a:t>
            </a:r>
            <a:r>
              <a:rPr lang="sr-Latn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са</a:t>
            </a:r>
            <a:r>
              <a:rPr lang="sr-Latn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веома</a:t>
            </a:r>
            <a:r>
              <a:rPr lang="sr-Latn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јасним</a:t>
            </a:r>
            <a:r>
              <a:rPr lang="sr-Latn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</a:t>
            </a:r>
            <a:r>
              <a:rPr lang="sr-Latn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важним</a:t>
            </a:r>
            <a:r>
              <a:rPr lang="sr-Latn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циљем</a:t>
            </a:r>
            <a:r>
              <a:rPr lang="sr-Latn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да</a:t>
            </a:r>
            <a:r>
              <a:rPr lang="sr-Latn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ојача</a:t>
            </a:r>
            <a:r>
              <a:rPr lang="sr-Latn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самопоуздање</a:t>
            </a:r>
            <a:r>
              <a:rPr lang="sr-Latn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ученика</a:t>
            </a:r>
            <a:r>
              <a:rPr lang="sr-Latn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</a:t>
            </a:r>
            <a:r>
              <a:rPr lang="sr-Latn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подстакне</a:t>
            </a:r>
            <a:r>
              <a:rPr lang="sr-Latn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мотивацију</a:t>
            </a:r>
            <a:r>
              <a:rPr lang="sr-Latn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</a:t>
            </a:r>
            <a:r>
              <a:rPr lang="sr-Latn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учење</a:t>
            </a:r>
            <a:r>
              <a:rPr lang="sr-Latn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</a:t>
            </a:r>
            <a:r>
              <a:rPr lang="sr-Latn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ангажовање</a:t>
            </a:r>
            <a:r>
              <a:rPr lang="sr-Latn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</a:t>
            </a:r>
            <a:r>
              <a:rPr lang="sr-Latn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наставним</a:t>
            </a:r>
            <a:r>
              <a:rPr lang="sr-Latn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sr-Cyrl-CS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активностима.</a:t>
            </a:r>
            <a:endParaRPr lang="sr-Latn-C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85728"/>
            <a:ext cx="1533555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85918" y="5572140"/>
            <a:ext cx="152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57884" y="5572140"/>
            <a:ext cx="1438275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ЗНАЧАЈ ПЕДАГОШКЕ ДОКУМЕНТАЦИЈЕ</a:t>
            </a:r>
            <a:br>
              <a:rPr lang="sr-Cyrl-CS" sz="2800" b="1" dirty="0" smtClean="0">
                <a:latin typeface="Arial" pitchFamily="34" charset="0"/>
                <a:cs typeface="Arial" pitchFamily="34" charset="0"/>
              </a:rPr>
            </a:b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за ученика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0775"/>
            <a:ext cx="8229600" cy="52117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sr-Cyrl-CS" sz="14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sr-Cyrl-CS" sz="14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sr-Cyrl-CS" sz="14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x-none" sz="140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x-none" sz="140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x-none" sz="140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x-none" sz="140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x-none" sz="140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x-none" sz="140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x-none" sz="1800" b="1" smtClean="0"/>
              <a:t>Да види колико је научио и која је његова позиција у односу на друге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x-none" sz="1800" b="1" smtClean="0"/>
              <a:t>Може сазнати јесу ли његове стратегије учења биле ефикасне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x-none" sz="1800" b="1" smtClean="0"/>
              <a:t>Где треба да уложи додатне напоре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x-none" sz="1800" b="1" smtClean="0"/>
              <a:t>Добро је уз оцену дати и писану информацију о томе на шта  ученик треба да обрати пажњу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x-none" sz="1800" b="1" smtClean="0"/>
              <a:t>Поткрепљење мотивације!!!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x-none" sz="1800" b="1" smtClean="0"/>
              <a:t>Уколико су провере краће и чешће резултати ће бити много бољи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x-none" sz="1800" b="1" smtClean="0"/>
              <a:t>Чешће провере наводе ученике да редовно прате градиво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x-none" sz="14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x-none" sz="1400" dirty="0"/>
          </a:p>
        </p:txBody>
      </p:sp>
      <p:sp>
        <p:nvSpPr>
          <p:cNvPr id="4" name="Oval 3"/>
          <p:cNvSpPr/>
          <p:nvPr/>
        </p:nvSpPr>
        <p:spPr>
          <a:xfrm>
            <a:off x="0" y="1428750"/>
            <a:ext cx="6408738" cy="55721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ШТА ЈЕ УРАДИО У ПРЕТХОДНОЈ ФАЗИ УЧЕЊА</a:t>
            </a:r>
          </a:p>
        </p:txBody>
      </p:sp>
      <p:sp>
        <p:nvSpPr>
          <p:cNvPr id="5" name="Oval 4"/>
          <p:cNvSpPr/>
          <p:nvPr/>
        </p:nvSpPr>
        <p:spPr>
          <a:xfrm>
            <a:off x="1571625" y="2000250"/>
            <a:ext cx="7248525" cy="5064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ШТА ТРЕБА ЈОШ ДА УЧИ, УПОТПУНИ, УТВРДИ</a:t>
            </a:r>
          </a:p>
        </p:txBody>
      </p:sp>
      <p:sp>
        <p:nvSpPr>
          <p:cNvPr id="6" name="Oval 5"/>
          <p:cNvSpPr/>
          <p:nvPr/>
        </p:nvSpPr>
        <p:spPr>
          <a:xfrm>
            <a:off x="0" y="2500313"/>
            <a:ext cx="6408738" cy="5000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ПОЗИТИВАН КОМЕНТАР ЗА НАПРЕДАК</a:t>
            </a:r>
          </a:p>
        </p:txBody>
      </p:sp>
      <p:sp>
        <p:nvSpPr>
          <p:cNvPr id="7" name="Oval 6"/>
          <p:cNvSpPr/>
          <p:nvPr/>
        </p:nvSpPr>
        <p:spPr>
          <a:xfrm>
            <a:off x="3286125" y="2928938"/>
            <a:ext cx="5554663" cy="4857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СУГЕСТИЈА ЗА НАРЕДНУ ФАЗУ УЧЕЊА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625" y="1000125"/>
            <a:ext cx="7929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b="1"/>
              <a:t>Ученик добија информацију о његовом стварном знању :</a:t>
            </a:r>
          </a:p>
          <a:p>
            <a:endParaRPr lang="sr-Latn-C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888"/>
            <a:ext cx="8229600" cy="4867275"/>
          </a:xfrm>
        </p:spPr>
        <p:txBody>
          <a:bodyPr/>
          <a:lstStyle/>
          <a:p>
            <a:pPr eaLnBrk="1" hangingPunct="1">
              <a:defRPr/>
            </a:pPr>
            <a:r>
              <a:rPr lang="x-none" sz="1800" b="1" smtClean="0"/>
              <a:t>Подаци о напредовању детета   </a:t>
            </a:r>
          </a:p>
          <a:p>
            <a:pPr eaLnBrk="1" hangingPunct="1">
              <a:defRPr/>
            </a:pPr>
            <a:endParaRPr lang="x-none" sz="180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x-none" sz="1800" smtClean="0"/>
          </a:p>
          <a:p>
            <a:pPr eaLnBrk="1" hangingPunct="1">
              <a:defRPr/>
            </a:pPr>
            <a:endParaRPr lang="x-none" sz="1800" smtClean="0"/>
          </a:p>
          <a:p>
            <a:pPr eaLnBrk="1" hangingPunct="1">
              <a:defRPr/>
            </a:pPr>
            <a:r>
              <a:rPr lang="x-none" sz="1800" b="1" smtClean="0"/>
              <a:t>Сазнање о јаким странама детета...</a:t>
            </a:r>
            <a:r>
              <a:rPr lang="sr-Cyrl-CS" sz="1800" b="1" dirty="0" smtClean="0"/>
              <a:t> </a:t>
            </a:r>
            <a:r>
              <a:rPr lang="x-none" sz="1800" b="1" smtClean="0"/>
              <a:t>(</a:t>
            </a:r>
            <a:r>
              <a:rPr lang="sr-Cyrl-CS" sz="1800" b="1" dirty="0" smtClean="0"/>
              <a:t>н</a:t>
            </a:r>
            <a:r>
              <a:rPr lang="x-none" sz="1800" b="1" smtClean="0"/>
              <a:t>адареност, таленат...)</a:t>
            </a:r>
          </a:p>
          <a:p>
            <a:pPr eaLnBrk="1" hangingPunct="1">
              <a:defRPr/>
            </a:pPr>
            <a:r>
              <a:rPr lang="x-none" sz="1800" b="1" smtClean="0"/>
              <a:t>Препоруку за превазилажење проблема, недостатака у раду...(</a:t>
            </a:r>
            <a:r>
              <a:rPr lang="sr-Cyrl-CS" sz="1800" b="1" dirty="0" smtClean="0"/>
              <a:t>д</a:t>
            </a:r>
            <a:r>
              <a:rPr lang="x-none" sz="1800" b="1" smtClean="0"/>
              <a:t>ете много ради, а добија  оцену несразмерно уложеном труду)</a:t>
            </a:r>
            <a:endParaRPr lang="sr-Cyrl-CS" sz="1800" b="1" dirty="0" smtClean="0"/>
          </a:p>
          <a:p>
            <a:pPr eaLnBrk="1" hangingPunct="1">
              <a:defRPr/>
            </a:pPr>
            <a:endParaRPr lang="x-none" sz="1800" b="1" smtClean="0"/>
          </a:p>
          <a:p>
            <a:pPr eaLnBrk="1" hangingPunct="1">
              <a:defRPr/>
            </a:pPr>
            <a:endParaRPr lang="sr-Cyrl-CS" sz="1800" b="1" dirty="0" smtClean="0"/>
          </a:p>
          <a:p>
            <a:pPr eaLnBrk="1" hangingPunct="1">
              <a:defRPr/>
            </a:pPr>
            <a:endParaRPr lang="x-none" sz="1800" b="1" smtClean="0"/>
          </a:p>
          <a:p>
            <a:pPr eaLnBrk="1" hangingPunct="1">
              <a:defRPr/>
            </a:pPr>
            <a:r>
              <a:rPr lang="x-none" sz="1800" b="1" smtClean="0"/>
              <a:t>Препорука...</a:t>
            </a:r>
            <a:endParaRPr lang="x-none" sz="1800" b="1" dirty="0" smtClean="0"/>
          </a:p>
          <a:p>
            <a:pPr eaLnBrk="1" hangingPunct="1">
              <a:defRPr/>
            </a:pPr>
            <a:endParaRPr lang="x-none" dirty="0"/>
          </a:p>
        </p:txBody>
      </p:sp>
      <p:sp>
        <p:nvSpPr>
          <p:cNvPr id="4" name="Oval 3"/>
          <p:cNvSpPr/>
          <p:nvPr/>
        </p:nvSpPr>
        <p:spPr>
          <a:xfrm>
            <a:off x="1000125" y="1643063"/>
            <a:ext cx="3968750" cy="4143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МОТИВАЦИЈА</a:t>
            </a:r>
          </a:p>
        </p:txBody>
      </p:sp>
      <p:sp>
        <p:nvSpPr>
          <p:cNvPr id="5" name="Oval 4"/>
          <p:cNvSpPr/>
          <p:nvPr/>
        </p:nvSpPr>
        <p:spPr>
          <a:xfrm>
            <a:off x="4572000" y="1428750"/>
            <a:ext cx="3660775" cy="5715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СОЦИЈАЛНИ РАЗВОЈ</a:t>
            </a:r>
          </a:p>
        </p:txBody>
      </p:sp>
      <p:sp>
        <p:nvSpPr>
          <p:cNvPr id="6" name="Oval 5"/>
          <p:cNvSpPr/>
          <p:nvPr/>
        </p:nvSpPr>
        <p:spPr>
          <a:xfrm>
            <a:off x="3071813" y="3786188"/>
            <a:ext cx="1871662" cy="41433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ПОМОЋ</a:t>
            </a:r>
          </a:p>
        </p:txBody>
      </p:sp>
      <p:sp>
        <p:nvSpPr>
          <p:cNvPr id="7" name="Oval 6"/>
          <p:cNvSpPr/>
          <p:nvPr/>
        </p:nvSpPr>
        <p:spPr>
          <a:xfrm>
            <a:off x="2643188" y="2000250"/>
            <a:ext cx="4157662" cy="5429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ШТА ЈОШ ТРЕБА ДА СЕ УЧИ</a:t>
            </a:r>
          </a:p>
        </p:txBody>
      </p:sp>
      <p:sp>
        <p:nvSpPr>
          <p:cNvPr id="8" name="Oval 7"/>
          <p:cNvSpPr/>
          <p:nvPr/>
        </p:nvSpPr>
        <p:spPr>
          <a:xfrm>
            <a:off x="4929188" y="3786188"/>
            <a:ext cx="3014662" cy="41433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ОХРАБРИВАЊЕ</a:t>
            </a:r>
          </a:p>
        </p:txBody>
      </p:sp>
      <p:sp>
        <p:nvSpPr>
          <p:cNvPr id="9" name="Oval 8"/>
          <p:cNvSpPr/>
          <p:nvPr/>
        </p:nvSpPr>
        <p:spPr>
          <a:xfrm>
            <a:off x="1143000" y="5357813"/>
            <a:ext cx="5578475" cy="7858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КОЈИ СУ СЛЕДЕЋИ КОРАЦИ У УЧЕЊУ</a:t>
            </a:r>
          </a:p>
        </p:txBody>
      </p:sp>
      <p:sp>
        <p:nvSpPr>
          <p:cNvPr id="10" name="Oval 9"/>
          <p:cNvSpPr/>
          <p:nvPr/>
        </p:nvSpPr>
        <p:spPr>
          <a:xfrm>
            <a:off x="2357438" y="4143375"/>
            <a:ext cx="6332537" cy="812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/>
              <a:t>ГДЕ СЕ УЧЕНИК НАЛАЗИ У ОДНОСУ НА ОЧЕКИВАНЕ РЕЗУТАТЕ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ЗНАЧАЈ ПЕДАГОШКЕ ДОКУМЕНТАЦИЈЕ</a:t>
            </a:r>
            <a:br>
              <a:rPr lang="sr-Cyrl-CS" sz="2800" b="1" dirty="0" smtClean="0">
                <a:latin typeface="Arial" pitchFamily="34" charset="0"/>
                <a:cs typeface="Arial" pitchFamily="34" charset="0"/>
              </a:rPr>
            </a:b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за родитеља</a:t>
            </a:r>
            <a:endParaRPr lang="x-none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6541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3200" b="1" dirty="0" smtClean="0">
                <a:latin typeface="Arial" pitchFamily="34" charset="0"/>
                <a:cs typeface="Arial" pitchFamily="34" charset="0"/>
              </a:rPr>
              <a:t>ЗНАЧАЈ ПЕДАГОШКЕ ДОКУМЕНТАЦИЈЕ</a:t>
            </a:r>
            <a:br>
              <a:rPr lang="sr-Cyrl-CS" sz="3200" b="1" dirty="0" smtClean="0">
                <a:latin typeface="Arial" pitchFamily="34" charset="0"/>
                <a:cs typeface="Arial" pitchFamily="34" charset="0"/>
              </a:rPr>
            </a:br>
            <a:r>
              <a:rPr lang="sr-Cyrl-CS" sz="3200" b="1" dirty="0" smtClean="0">
                <a:latin typeface="Arial" pitchFamily="34" charset="0"/>
                <a:cs typeface="Arial" pitchFamily="34" charset="0"/>
              </a:rPr>
              <a:t>за наставника</a:t>
            </a:r>
            <a:endParaRPr lang="sr-Cyrl-C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2286000"/>
            <a:ext cx="8229600" cy="3429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Постижемо детаљнији увид у рад ученика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( у сваком тренутку имамо аргументе 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Обезбеђујемо благовремено довољан број оцена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                         ( сумативно оцењивање)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Вредновање постиче интелектуалну радозналост ученика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( тиме мотивишемо дете  да упорно ради)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Јаснији је степен (1-5) ученикових знања и постигнућа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Повећавамо свест ученика  за одговоран однос према школским обавезама, (али и сопственом успеху)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Cyrl-CS" sz="2000" b="1" dirty="0" smtClean="0">
              <a:latin typeface="Century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Cyrl-CS" sz="2800" dirty="0"/>
          </a:p>
        </p:txBody>
      </p:sp>
      <p:sp>
        <p:nvSpPr>
          <p:cNvPr id="10" name="Rectangle 9"/>
          <p:cNvSpPr/>
          <p:nvPr/>
        </p:nvSpPr>
        <p:spPr>
          <a:xfrm rot="20318253">
            <a:off x="5638800" y="381000"/>
            <a:ext cx="2286000" cy="13382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Cyrl-CS" sz="1200" b="1" dirty="0"/>
              <a:t>КОМПЕТЕНЦИЈЕ</a:t>
            </a:r>
            <a:r>
              <a:rPr lang="sr-Latn-CS" sz="1200" b="1" dirty="0"/>
              <a:t> </a:t>
            </a:r>
            <a:r>
              <a:rPr lang="sr-Cyrl-CS" sz="1200" b="1" dirty="0"/>
              <a:t>ЗА</a:t>
            </a:r>
            <a:r>
              <a:rPr lang="sr-Latn-CS" sz="1200" b="1" dirty="0"/>
              <a:t> </a:t>
            </a:r>
            <a:r>
              <a:rPr lang="sr-Cyrl-CS" sz="1200" b="1" dirty="0"/>
              <a:t>: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1200" b="1" dirty="0"/>
              <a:t> ПОУЧАВАЊЕ</a:t>
            </a:r>
            <a:r>
              <a:rPr lang="sr-Latn-CS" sz="1200" b="1" dirty="0"/>
              <a:t> </a:t>
            </a:r>
            <a:r>
              <a:rPr lang="sr-Cyrl-CS" sz="1200" b="1" dirty="0"/>
              <a:t>И</a:t>
            </a:r>
            <a:r>
              <a:rPr lang="sr-Latn-CS" sz="1200" b="1" dirty="0"/>
              <a:t> </a:t>
            </a:r>
            <a:r>
              <a:rPr lang="sr-Cyrl-CS" sz="1200" b="1" dirty="0"/>
              <a:t>УЧЕЊЕ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1200" b="1" dirty="0"/>
              <a:t>ПОДРШКУ</a:t>
            </a:r>
            <a:r>
              <a:rPr lang="sr-Latn-CS" sz="1200" b="1" dirty="0"/>
              <a:t> </a:t>
            </a:r>
            <a:r>
              <a:rPr lang="sr-Cyrl-CS" sz="1200" b="1" dirty="0"/>
              <a:t>РАЗВОЈУ</a:t>
            </a:r>
            <a:r>
              <a:rPr lang="sr-Latn-CS" sz="1200" b="1" dirty="0"/>
              <a:t> </a:t>
            </a:r>
            <a:r>
              <a:rPr lang="sr-Cyrl-CS" sz="1200" b="1" dirty="0"/>
              <a:t>ЛИЧНОСТИ</a:t>
            </a:r>
            <a:r>
              <a:rPr lang="sr-Latn-CS" sz="1200" b="1" dirty="0"/>
              <a:t> </a:t>
            </a:r>
            <a:r>
              <a:rPr lang="sr-Cyrl-CS" sz="1200" b="1" dirty="0"/>
              <a:t>УЧЕНИКА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143000"/>
            <a:ext cx="885825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72330" y="2643182"/>
            <a:ext cx="12954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8625" y="285750"/>
            <a:ext cx="8305800" cy="2133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sr-Latn-CS" dirty="0" smtClean="0"/>
              <a:t>Од чега при креирању </a:t>
            </a:r>
            <a:r>
              <a:rPr lang="sr-Cyrl-CS" dirty="0" smtClean="0"/>
              <a:t>формулара за праћење ученичких постигнућа </a:t>
            </a:r>
            <a:r>
              <a:rPr lang="sr-Latn-CS" dirty="0" smtClean="0"/>
              <a:t>полазимо</a:t>
            </a:r>
            <a:r>
              <a:rPr lang="sr-Cyrl-CS" dirty="0" smtClean="0"/>
              <a:t> од</a:t>
            </a:r>
            <a:r>
              <a:rPr lang="sr-Latn-CS" dirty="0" smtClean="0"/>
              <a:t>:</a:t>
            </a:r>
          </a:p>
          <a:p>
            <a:pPr lvl="2" eaLnBrk="1" hangingPunct="1">
              <a:defRPr/>
            </a:pPr>
            <a:r>
              <a:rPr lang="sr-Latn-CS" dirty="0" smtClean="0"/>
              <a:t>наставн</a:t>
            </a:r>
            <a:r>
              <a:rPr lang="sr-Cyrl-CS" dirty="0" smtClean="0"/>
              <a:t>ог</a:t>
            </a:r>
            <a:r>
              <a:rPr lang="sr-Latn-CS" dirty="0" smtClean="0"/>
              <a:t> програм</a:t>
            </a:r>
            <a:r>
              <a:rPr lang="sr-Cyrl-CS" dirty="0" smtClean="0"/>
              <a:t>а</a:t>
            </a:r>
            <a:r>
              <a:rPr lang="sr-Latn-CS" dirty="0" smtClean="0"/>
              <a:t>, </a:t>
            </a:r>
          </a:p>
          <a:p>
            <a:pPr lvl="2" eaLnBrk="1" hangingPunct="1">
              <a:defRPr/>
            </a:pPr>
            <a:r>
              <a:rPr lang="sr-Cyrl-CS" dirty="0" smtClean="0"/>
              <a:t>образовних </a:t>
            </a:r>
            <a:r>
              <a:rPr lang="sr-Latn-CS" dirty="0" smtClean="0"/>
              <a:t>стандард</a:t>
            </a:r>
            <a:r>
              <a:rPr lang="sr-Cyrl-CS" dirty="0" smtClean="0"/>
              <a:t>а</a:t>
            </a:r>
            <a:r>
              <a:rPr lang="sr-Latn-CS" dirty="0" smtClean="0"/>
              <a:t>, </a:t>
            </a:r>
          </a:p>
          <a:p>
            <a:pPr lvl="2" eaLnBrk="1" hangingPunct="1">
              <a:defRPr/>
            </a:pPr>
            <a:r>
              <a:rPr lang="sr-Latn-CS" dirty="0" smtClean="0"/>
              <a:t>Правилник</a:t>
            </a:r>
            <a:r>
              <a:rPr lang="sr-Cyrl-CS" dirty="0" smtClean="0"/>
              <a:t>а</a:t>
            </a:r>
            <a:r>
              <a:rPr lang="sr-Latn-CS" dirty="0" smtClean="0"/>
              <a:t> </a:t>
            </a:r>
            <a:r>
              <a:rPr lang="sr-Cyrl-CS" dirty="0" smtClean="0"/>
              <a:t>о оцењивању</a:t>
            </a:r>
            <a:endParaRPr lang="sr-Latn-CS" dirty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00063" y="2357438"/>
            <a:ext cx="8001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Arial" charset="0"/>
              </a:rPr>
              <a:t>Шта наставник треба да ради да би доследно спровео модел континуираног оцењивања? </a:t>
            </a:r>
          </a:p>
          <a:p>
            <a:endParaRPr lang="ru-RU" b="1"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ru-RU">
                <a:cs typeface="Arial" charset="0"/>
              </a:rPr>
              <a:t> детаљно упознаје постављене циљеве, очекиване ефекте/исходе учења и обезбеђује њихово разумевање; </a:t>
            </a:r>
          </a:p>
          <a:p>
            <a:pPr>
              <a:buFont typeface="Wingdings" pitchFamily="2" charset="2"/>
              <a:buChar char="v"/>
            </a:pPr>
            <a:r>
              <a:rPr lang="sr-Cyrl-CS">
                <a:cs typeface="Arial" charset="0"/>
              </a:rPr>
              <a:t> планира оцењивање; 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cs typeface="Arial" charset="0"/>
              </a:rPr>
              <a:t> обавештава ученике о захтевима и обезбеђује да они разумеју своју улогу и одговорност у процесу оцењивања; 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cs typeface="Arial" charset="0"/>
              </a:rPr>
              <a:t>  обликује и пројектује оцењивање бирањем одговарајућих метода, инструментата и материјала; 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cs typeface="Arial" charset="0"/>
              </a:rPr>
              <a:t> спроводи оцењивање, што укључује и прикупљање података; </a:t>
            </a:r>
            <a:endParaRPr lang="sr-Cyrl-CS"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ru-RU">
                <a:cs typeface="Arial" charset="0"/>
              </a:rPr>
              <a:t> доноси суд и обезбеђује повратне информације ученицима; </a:t>
            </a:r>
          </a:p>
          <a:p>
            <a:pPr>
              <a:buFont typeface="Wingdings" pitchFamily="2" charset="2"/>
              <a:buChar char="v"/>
            </a:pPr>
            <a:r>
              <a:rPr lang="sr-Cyrl-CS">
                <a:cs typeface="Arial" charset="0"/>
              </a:rPr>
              <a:t> испуњава административне захтеве; </a:t>
            </a:r>
          </a:p>
          <a:p>
            <a:pPr>
              <a:buFont typeface="Wingdings" pitchFamily="2" charset="2"/>
              <a:buChar char="v"/>
            </a:pPr>
            <a:r>
              <a:rPr lang="sr-Cyrl-CS">
                <a:cs typeface="Arial" charset="0"/>
              </a:rPr>
              <a:t> евалуира процес оцењивања</a:t>
            </a:r>
            <a:r>
              <a:rPr lang="sr-Cyrl-CS" sz="2800">
                <a:cs typeface="Arial" charset="0"/>
              </a:rPr>
              <a:t>. </a:t>
            </a:r>
            <a:endParaRPr lang="sr-Cyrl-CS">
              <a:cs typeface="Arial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8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/>
              <a:t>Различити инструменти за праћење напредовања ученика</a:t>
            </a:r>
            <a:endParaRPr lang="sr-Cyrl-C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sr-Cyrl-CS" smtClean="0"/>
              <a:t>Праћење усвојености садржаја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sr-Cyrl-CS" smtClean="0"/>
              <a:t>Праћење активности ученика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sr-Cyrl-CS" smtClean="0"/>
              <a:t>Праћење рада у групи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sr-Cyrl-CS" smtClean="0"/>
              <a:t>Праћење понашања ученика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sr-Cyrl-CS" smtClean="0"/>
              <a:t>Комбиновани инструменти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sr-Cyrl-CS" smtClean="0"/>
              <a:t>Чек листе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sr-Cyrl-CS" smtClean="0"/>
              <a:t>Белешке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sr-Cyrl-CS" smtClean="0"/>
              <a:t>...</a:t>
            </a:r>
          </a:p>
          <a:p>
            <a:pPr eaLnBrk="1" hangingPunct="1">
              <a:buFont typeface="Wingdings" pitchFamily="2" charset="2"/>
              <a:buChar char="q"/>
            </a:pPr>
            <a:endParaRPr lang="sr-Cyrl-CS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76600" y="76200"/>
          <a:ext cx="5715000" cy="6573838"/>
        </p:xfrm>
        <a:graphic>
          <a:graphicData uri="http://schemas.openxmlformats.org/drawingml/2006/table">
            <a:tbl>
              <a:tblPr/>
              <a:tblGrid>
                <a:gridCol w="357188"/>
                <a:gridCol w="2381250"/>
                <a:gridCol w="595312"/>
                <a:gridCol w="595313"/>
                <a:gridCol w="595312"/>
                <a:gridCol w="595313"/>
                <a:gridCol w="595312"/>
              </a:tblGrid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Учење из различитих извора знања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Увиђање (опажање и схватање битних односа у проблемској ситуацији)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Учење путем самосталног вођеног открића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Упоређивање (компарација)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Описивање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Аналогија (ученик на основу наученог сам трага за аналогним решењима неког проблема)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Идентификовање – одређивање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Синтетизовање (склапање делова у целину и уочавање заједничких и битних карактеристика)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Систематизација (успостављање  нових структура синтетизованих садржаја)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Тврдња (за сваку тврдњу ученика, тражи се поткрепљење чињеницама)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Мењање (учениково уношење новина у учене садржаје)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Учење путем решавања проблема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Извештавање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Конкретизовање (ученик на основу сазнатих генерализација неко правило, дефиницију или закон конкретизује новим примерима)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Примена знања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Проналажење нових идеја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Трагање за узрочно-последичним везама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Дефинисање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Самостално закључивање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Класификовање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Објашњавање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Мисаона анализа и синтеза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Процењивање, вредновање и заузимање става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Корелација са садржајима других наставних предмета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Графичко приказивање садржаја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Примена огледа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 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Постављање питања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02" marR="311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2514600"/>
          <a:ext cx="2895600" cy="914400"/>
        </p:xfrm>
        <a:graphic>
          <a:graphicData uri="http://schemas.openxmlformats.org/drawingml/2006/table">
            <a:tbl>
              <a:tblPr/>
              <a:tblGrid>
                <a:gridCol w="28956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уопште се не примењује, 2 – углавном се не примењује; 3 – делимично се примењује; 4 – у великој мери се примењује; 5 – у потпуности се примењује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A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3581400"/>
          <a:ext cx="2895600" cy="3078163"/>
        </p:xfrm>
        <a:graphic>
          <a:graphicData uri="http://schemas.openxmlformats.org/drawingml/2006/table">
            <a:tbl>
              <a:tblPr/>
              <a:tblGrid>
                <a:gridCol w="2895600"/>
              </a:tblGrid>
              <a:tr h="307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Општи закључак: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2400" y="379413"/>
            <a:ext cx="2895600" cy="20621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sr-Cyrl-CS" sz="10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СКАЛА ПРОЦЕНЕ ЗАСТУПЉЕНОСТИ</a:t>
            </a:r>
            <a:endParaRPr lang="sr-Cyrl-CS" sz="100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sr-Cyrl-CS" sz="1000" b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АКТИВНОГ СТИЦАЊА ЗНАЊА У НАСТАВИ</a:t>
            </a:r>
          </a:p>
          <a:p>
            <a:pPr eaLnBrk="0" hangingPunct="0">
              <a:defRPr/>
            </a:pPr>
            <a:r>
              <a:rPr lang="sr-Latn-CS" sz="1000" i="1">
                <a:solidFill>
                  <a:srgbClr val="000000"/>
                </a:solidFill>
                <a:hlinkClick r:id="rId3"/>
              </a:rPr>
              <a:t>www.pefja.kg.ac.rs</a:t>
            </a:r>
            <a:r>
              <a:rPr lang="sr-Cyrl-CS" sz="1000" i="1">
                <a:solidFill>
                  <a:srgbClr val="000000"/>
                </a:solidFill>
              </a:rPr>
              <a:t> </a:t>
            </a:r>
            <a:r>
              <a:rPr lang="sr-Cyrl-CS" sz="100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0" hangingPunct="0">
              <a:defRPr/>
            </a:pPr>
            <a:r>
              <a:rPr lang="sr-Cyrl-CS" sz="10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Разред и одељење: _________	</a:t>
            </a:r>
          </a:p>
          <a:p>
            <a:pPr eaLnBrk="0" hangingPunct="0">
              <a:defRPr/>
            </a:pPr>
            <a:r>
              <a:rPr lang="sr-Cyrl-CS" sz="10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Предмет: _________________________</a:t>
            </a:r>
            <a:endParaRPr lang="sr-Cyrl-CS" sz="100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sr-Cyrl-CS" sz="10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Час по реду: _______Датум: __________Тип часа:__________</a:t>
            </a:r>
            <a:endParaRPr lang="sr-Cyrl-CS" sz="100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sr-Cyrl-CS" sz="10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Наставна јединица: ___________________________________</a:t>
            </a:r>
            <a:endParaRPr lang="sr-Cyrl-CS" sz="100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sr-Cyrl-CS" sz="10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Ученик: </a:t>
            </a:r>
            <a:endParaRPr lang="sr-Cyrl-CS" sz="100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defRPr/>
            </a:pPr>
            <a:endParaRPr lang="sr-Cyrl-CS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85598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 l="10001" t="22345" r="18463" b="14140"/>
          <a:stretch>
            <a:fillRect/>
          </a:stretch>
        </p:blipFill>
        <p:spPr bwMode="auto">
          <a:xfrm>
            <a:off x="0" y="0"/>
            <a:ext cx="872784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 l="10001" t="22345" r="18463" b="16008"/>
          <a:stretch>
            <a:fillRect/>
          </a:stretch>
        </p:blipFill>
        <p:spPr bwMode="auto">
          <a:xfrm>
            <a:off x="0" y="0"/>
            <a:ext cx="8727843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214313"/>
            <a:ext cx="3357562" cy="5056187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x-none" dirty="0" smtClean="0"/>
              <a:t>Искуство показује да је оцењивање најболнија тачка образовне праксе и најчешћи је узрок незадовољстава,  неспоразума и конфликата.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x-none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x-none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631057" y="1112808"/>
          <a:ext cx="6170762" cy="5149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1507" name="Subtitle 4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sr-Latn-CS" smtClean="0"/>
          </a:p>
        </p:txBody>
      </p:sp>
      <p:pic>
        <p:nvPicPr>
          <p:cNvPr id="21508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 l="21680" t="23438" r="20898" b="25937"/>
          <a:stretch>
            <a:fillRect/>
          </a:stretch>
        </p:blipFill>
        <p:spPr bwMode="auto">
          <a:xfrm>
            <a:off x="142875" y="142875"/>
            <a:ext cx="8858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50" y="3714750"/>
          <a:ext cx="8643996" cy="264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332"/>
                <a:gridCol w="5762664"/>
              </a:tblGrid>
              <a:tr h="456364">
                <a:tc>
                  <a:txBody>
                    <a:bodyPr/>
                    <a:lstStyle/>
                    <a:p>
                      <a:pPr algn="ctr"/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dirty="0" smtClean="0"/>
                        <a:t>Уочене карактеристике</a:t>
                      </a:r>
                      <a:endParaRPr lang="sr-Latn-CS" dirty="0"/>
                    </a:p>
                  </a:txBody>
                  <a:tcPr/>
                </a:tc>
              </a:tr>
              <a:tr h="456364">
                <a:tc>
                  <a:txBody>
                    <a:bodyPr/>
                    <a:lstStyle/>
                    <a:p>
                      <a:pPr algn="ctr"/>
                      <a:r>
                        <a:rPr lang="sr-Cyrl-CS" dirty="0" smtClean="0"/>
                        <a:t>Подаци са тестирања</a:t>
                      </a:r>
                    </a:p>
                    <a:p>
                      <a:pPr algn="ctr"/>
                      <a:r>
                        <a:rPr kumimoji="0" lang="sr-Cyrl-C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sr-Cyrl-C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способности, предзнање, памћење, закључивање...)</a:t>
                      </a:r>
                      <a:endParaRPr lang="sr-Latn-C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CS" dirty="0"/>
                    </a:p>
                  </a:txBody>
                  <a:tcPr/>
                </a:tc>
              </a:tr>
              <a:tr h="4214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dirty="0" smtClean="0"/>
                        <a:t>Социјалне вештине</a:t>
                      </a:r>
                      <a:endParaRPr lang="sr-Latn-C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dirty="0" smtClean="0"/>
                        <a:t>дружељубив, добра комуникација, сарадња у групи</a:t>
                      </a:r>
                      <a:endParaRPr lang="sr-Latn-CS" sz="1600" dirty="0"/>
                    </a:p>
                  </a:txBody>
                  <a:tcPr/>
                </a:tc>
              </a:tr>
              <a:tr h="456364">
                <a:tc>
                  <a:txBody>
                    <a:bodyPr/>
                    <a:lstStyle/>
                    <a:p>
                      <a:pPr algn="ctr"/>
                      <a:r>
                        <a:rPr lang="sr-Cyrl-CS" dirty="0" smtClean="0"/>
                        <a:t>Здравствено стање*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dirty="0" smtClean="0"/>
                        <a:t>дијабетес, слабовидост</a:t>
                      </a:r>
                      <a:endParaRPr lang="sr-Latn-CS" dirty="0"/>
                    </a:p>
                  </a:txBody>
                  <a:tcPr/>
                </a:tc>
              </a:tr>
              <a:tr h="456364">
                <a:tc>
                  <a:txBody>
                    <a:bodyPr/>
                    <a:lstStyle/>
                    <a:p>
                      <a:pPr algn="ctr"/>
                      <a:r>
                        <a:rPr lang="sr-Cyrl-CS" dirty="0" smtClean="0"/>
                        <a:t>Остале карактеристике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600" dirty="0" smtClean="0"/>
                        <a:t>Леворукост, развијеност моторике, уочене потребе</a:t>
                      </a:r>
                      <a:r>
                        <a:rPr lang="sr-Cyrl-CS" sz="1600" baseline="0" dirty="0" smtClean="0"/>
                        <a:t> за подршком (елементи дислексије и сл.)</a:t>
                      </a:r>
                      <a:endParaRPr lang="sr-Latn-C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2844" y="0"/>
          <a:ext cx="9001156" cy="6072207"/>
        </p:xfrm>
        <a:graphic>
          <a:graphicData uri="http://schemas.openxmlformats.org/drawingml/2006/table">
            <a:tbl>
              <a:tblPr/>
              <a:tblGrid>
                <a:gridCol w="1512746"/>
                <a:gridCol w="362496"/>
                <a:gridCol w="435574"/>
                <a:gridCol w="625719"/>
                <a:gridCol w="523622"/>
                <a:gridCol w="367445"/>
                <a:gridCol w="367445"/>
                <a:gridCol w="367445"/>
                <a:gridCol w="453875"/>
                <a:gridCol w="453875"/>
                <a:gridCol w="516546"/>
                <a:gridCol w="516546"/>
                <a:gridCol w="367445"/>
                <a:gridCol w="367445"/>
                <a:gridCol w="275963"/>
                <a:gridCol w="290621"/>
                <a:gridCol w="272932"/>
                <a:gridCol w="377554"/>
                <a:gridCol w="545862"/>
              </a:tblGrid>
              <a:tr h="25861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CS" sz="11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100" b="1" dirty="0">
                          <a:latin typeface="Bookman Old Style"/>
                          <a:ea typeface="Times New Roman"/>
                        </a:rPr>
                        <a:t>СРПСКИ ЈЕЗИК</a:t>
                      </a:r>
                      <a:endParaRPr lang="sr-Latn-CS" sz="11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100" b="1" dirty="0">
                          <a:latin typeface="Bookman Old Style"/>
                          <a:ea typeface="Times New Roman"/>
                        </a:rPr>
                        <a:t>2. разред</a:t>
                      </a:r>
                      <a:endParaRPr lang="sr-Latn-CS" sz="1100" dirty="0">
                        <a:latin typeface="Times New Roman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50" b="1">
                          <a:solidFill>
                            <a:srgbClr val="800080"/>
                          </a:solidFill>
                          <a:latin typeface="Bookman Old Style"/>
                          <a:ea typeface="Times New Roman"/>
                        </a:rPr>
                        <a:t>КЊИЖЕВНОСТ</a:t>
                      </a:r>
                      <a:endParaRPr lang="sr-Latn-CS" sz="1100">
                        <a:latin typeface="Times New Roman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50" b="1">
                          <a:solidFill>
                            <a:srgbClr val="008000"/>
                          </a:solidFill>
                          <a:latin typeface="Bookman Old Style"/>
                          <a:ea typeface="Times New Roman"/>
                        </a:rPr>
                        <a:t>ЈЕЗИК</a:t>
                      </a:r>
                      <a:endParaRPr lang="sr-Latn-CS" sz="1100">
                        <a:latin typeface="Times New Roman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5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ЈЕЗИЧКА КУЛТУРА</a:t>
                      </a:r>
                      <a:endParaRPr lang="sr-Latn-CS" sz="1100">
                        <a:latin typeface="Times New Roman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sr-Cyrl-CS" sz="1050" b="1">
                          <a:latin typeface="Bookman Old Style"/>
                          <a:ea typeface="Times New Roman"/>
                        </a:rPr>
                        <a:t>Писане провере</a:t>
                      </a:r>
                      <a:endParaRPr lang="sr-Latn-CS" sz="1100" b="1">
                        <a:latin typeface="Times New Roman"/>
                        <a:ea typeface="Times New Roman"/>
                      </a:endParaRPr>
                    </a:p>
                  </a:txBody>
                  <a:tcPr marL="40821" marR="4082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sr-Cyrl-CS" sz="1050" b="1">
                          <a:latin typeface="Bookman Old Style"/>
                          <a:ea typeface="Times New Roman"/>
                        </a:rPr>
                        <a:t>Домаћи задатак</a:t>
                      </a:r>
                      <a:endParaRPr lang="sr-Latn-CS" sz="1100" b="1">
                        <a:latin typeface="Times New Roman"/>
                        <a:ea typeface="Times New Roman"/>
                      </a:endParaRPr>
                    </a:p>
                  </a:txBody>
                  <a:tcPr marL="40821" marR="4082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sr-Cyrl-CS" sz="1050" b="1">
                          <a:latin typeface="Bookman Old Style"/>
                          <a:ea typeface="Times New Roman"/>
                        </a:rPr>
                        <a:t>Ангажовање/активност на часу</a:t>
                      </a:r>
                      <a:endParaRPr lang="sr-Latn-CS" sz="1100" b="1">
                        <a:latin typeface="Times New Roman"/>
                        <a:ea typeface="Times New Roman"/>
                      </a:endParaRPr>
                    </a:p>
                  </a:txBody>
                  <a:tcPr marL="40821" marR="4082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sr-Cyrl-CS" sz="1050" b="1">
                          <a:latin typeface="Bookman Old Style"/>
                          <a:ea typeface="Times New Roman"/>
                        </a:rPr>
                        <a:t>ПРЕПОРУКЕ ЗА ДАЉЕ НАПРЕДОВАЊЕ</a:t>
                      </a:r>
                      <a:endParaRPr lang="sr-Latn-CS" sz="1100" b="1">
                        <a:latin typeface="Times New Roman"/>
                        <a:ea typeface="Times New Roman"/>
                      </a:endParaRPr>
                    </a:p>
                  </a:txBody>
                  <a:tcPr marL="40821" marR="4082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424"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sr-Cyrl-CS" sz="1050" b="1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</a:rPr>
                        <a:t>Читаање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40821" marR="4082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sr-Cyrl-CS" sz="1050" b="1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</a:rPr>
                        <a:t>Уочава делове текста:  строфа, стих, поднаслови, пасуси...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40821" marR="4082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71755" algn="l">
                        <a:spcAft>
                          <a:spcPts val="0"/>
                        </a:spcAft>
                      </a:pPr>
                      <a:r>
                        <a:rPr lang="sr-Cyrl-CS" sz="1050" b="1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</a:rPr>
                        <a:t>Издваја главне актере у причи, време и место радње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40821" marR="4082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71755" algn="l">
                        <a:spcAft>
                          <a:spcPts val="0"/>
                        </a:spcAft>
                      </a:pPr>
                      <a:r>
                        <a:rPr lang="sr-Cyrl-CS" sz="105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Велико слово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40821" marR="4082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71755" algn="l">
                        <a:spcAft>
                          <a:spcPts val="0"/>
                        </a:spcAft>
                      </a:pPr>
                      <a:r>
                        <a:rPr lang="sr-Cyrl-CS" sz="1050" b="1" dirty="0">
                          <a:solidFill>
                            <a:srgbClr val="008000"/>
                          </a:solidFill>
                          <a:latin typeface="Bookman Old Style"/>
                          <a:ea typeface="Times New Roman"/>
                        </a:rPr>
                        <a:t>Глаголи</a:t>
                      </a:r>
                      <a:r>
                        <a:rPr lang="sr-Cyrl-CS" sz="105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40821" marR="4082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sr-Cyrl-CS" sz="105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Именице, род и број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40821" marR="4082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sr-Cyrl-CS" sz="105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Ссубјекат и предикат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40821" marR="4082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sr-Cyrl-CS" sz="105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Реченице по облику и значењу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40821" marR="4082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105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</a:rPr>
                        <a:t>Речи истог и супротног значења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40821" marR="4082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sr-Cyrl-CS" sz="105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Учествује у разговору држећи се теме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40821" marR="4082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sr-Cyrl-CS" sz="105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Усмено изражавање</a:t>
                      </a:r>
                      <a:r>
                        <a:rPr lang="sr-Cyrl-CS" sz="1050" b="1" dirty="0">
                          <a:solidFill>
                            <a:srgbClr val="0000FF"/>
                          </a:solidFill>
                          <a:latin typeface="Bookman Old Style"/>
                          <a:ea typeface="Times New Roman"/>
                        </a:rPr>
                        <a:t> 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40821" marR="4082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sr-Cyrl-CS" sz="105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Писмено изражавање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40821" marR="4082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sr-Cyrl-CS" sz="1050" b="1" dirty="0">
                          <a:solidFill>
                            <a:srgbClr val="0000FF"/>
                          </a:solidFill>
                          <a:latin typeface="Bookman Old Style"/>
                          <a:ea typeface="Times New Roman"/>
                        </a:rPr>
                        <a:t>Рецитовање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40821" marR="4082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377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50" b="1">
                          <a:latin typeface="Bookman Old Style"/>
                          <a:ea typeface="Times New Roman"/>
                        </a:rPr>
                        <a:t>ИМЕ И ПРЕЗИМЕ</a:t>
                      </a:r>
                      <a:endParaRPr lang="sr-Latn-CS" sz="1050">
                        <a:latin typeface="Times New Roman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2000" b="1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</a:rPr>
                        <a:t>Ћ</a:t>
                      </a:r>
                      <a:endParaRPr lang="sr-Latn-CS" sz="2800" b="1" dirty="0">
                        <a:latin typeface="Times New Roman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CS" sz="2000" b="1" dirty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</a:rPr>
                        <a:t>L</a:t>
                      </a:r>
                      <a:endParaRPr lang="sr-Latn-CS" sz="2800" b="1" dirty="0">
                        <a:latin typeface="Times New Roman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230337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sr-Cyrl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 dirty="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 dirty="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37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 dirty="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 dirty="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13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r-Cyrl-CS" sz="1050" dirty="0">
                          <a:latin typeface="Bookman Old Style"/>
                          <a:ea typeface="Times New Roman"/>
                        </a:rPr>
                        <a:t> </a:t>
                      </a:r>
                      <a:endParaRPr lang="sr-Latn-CS" sz="1050" dirty="0">
                        <a:latin typeface="Times New Roman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 dirty="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 dirty="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 dirty="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 dirty="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 dirty="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 dirty="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 dirty="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37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sr-Cyrl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 dirty="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1050" dirty="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13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37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13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37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13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37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13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79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91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37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13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37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13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37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13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 dirty="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37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 dirty="0">
                        <a:latin typeface="Bookman Old Style"/>
                        <a:ea typeface="Times New Roman"/>
                      </a:endParaRPr>
                    </a:p>
                  </a:txBody>
                  <a:tcPr marL="40821" marR="40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285750" y="6072188"/>
            <a:ext cx="8715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1200"/>
              <a:t>ЛЕГЕНДА (ангажовање): Д – учествује у дискусији, Г – учествује у раду групе, П – припрема се за рад на часу, С – самостално решава задатке</a:t>
            </a:r>
            <a:endParaRPr lang="sr-Latn-CS" sz="1200"/>
          </a:p>
          <a:p>
            <a:r>
              <a:rPr lang="sr-Cyrl-CS" sz="1200"/>
              <a:t>(препоруке): Ч – вежбати читање, П – вежбати правопис, Г – вежбати граматику, Л – вежбати писање латинице, Д – редовно писати домаћи</a:t>
            </a:r>
            <a:r>
              <a:rPr lang="sr-Latn-CS" sz="1200"/>
              <a:t> </a:t>
            </a:r>
            <a:r>
              <a:rPr lang="sr-Cyrl-CS" sz="1200"/>
              <a:t>задатак... </a:t>
            </a:r>
            <a:endParaRPr lang="sr-Latn-CS" sz="120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" y="1"/>
          <a:ext cx="9001154" cy="6643708"/>
        </p:xfrm>
        <a:graphic>
          <a:graphicData uri="http://schemas.openxmlformats.org/drawingml/2006/table">
            <a:tbl>
              <a:tblPr/>
              <a:tblGrid>
                <a:gridCol w="687588"/>
                <a:gridCol w="1312668"/>
                <a:gridCol w="312540"/>
                <a:gridCol w="1271735"/>
                <a:gridCol w="637250"/>
                <a:gridCol w="637250"/>
                <a:gridCol w="876219"/>
                <a:gridCol w="1035530"/>
                <a:gridCol w="716906"/>
                <a:gridCol w="756734"/>
                <a:gridCol w="756734"/>
              </a:tblGrid>
              <a:tr h="24355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100" dirty="0">
                          <a:latin typeface="Arial"/>
                          <a:ea typeface="Calibri"/>
                          <a:cs typeface="Times New Roman"/>
                        </a:rPr>
                        <a:t>Ученик: </a:t>
                      </a:r>
                      <a:endParaRPr lang="sr-Cyrl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Јаке стране: </a:t>
                      </a:r>
                    </a:p>
                  </a:txBody>
                  <a:tcPr marL="33530" marR="335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Cyrl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1765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100">
                          <a:latin typeface="Times New Roman"/>
                          <a:ea typeface="Calibri"/>
                          <a:cs typeface="Times New Roman"/>
                        </a:rPr>
                        <a:t>Назив наставне </a:t>
                      </a:r>
                      <a:endParaRPr lang="sr-Cyrl-C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100">
                          <a:latin typeface="Times New Roman"/>
                          <a:ea typeface="Calibri"/>
                          <a:cs typeface="Times New Roman"/>
                        </a:rPr>
                        <a:t>теме</a:t>
                      </a:r>
                      <a:endParaRPr lang="sr-Cyrl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100" dirty="0">
                          <a:latin typeface="Times New Roman"/>
                          <a:ea typeface="Calibri"/>
                          <a:cs typeface="Times New Roman"/>
                        </a:rPr>
                        <a:t>         </a:t>
                      </a:r>
                      <a:endParaRPr lang="sr-Cyrl-C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Cyrl-C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1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sr-Cyrl-CS" sz="1100" dirty="0">
                          <a:latin typeface="Times New Roman"/>
                          <a:ea typeface="Calibri"/>
                          <a:cs typeface="Times New Roman"/>
                        </a:rPr>
                        <a:t>Тема часа</a:t>
                      </a:r>
                      <a:endParaRPr lang="sr-Cyrl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CS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sr-Cyrl-CS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Прибор</a:t>
                      </a:r>
                      <a:r>
                        <a:rPr lang="sr-Latn-CS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+     -</a:t>
                      </a:r>
                      <a:endParaRPr lang="sr-Cyrl-CS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 vert="vert27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sr-Cyrl-C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Рад у пару </a:t>
                      </a:r>
                      <a:endParaRPr lang="sr-Cyrl-CS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sr-Cyrl-C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Рад у групи</a:t>
                      </a:r>
                      <a:endParaRPr lang="sr-Cyrl-CS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sr-Cyrl-C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Сарађује</a:t>
                      </a:r>
                      <a:r>
                        <a:rPr lang="sr-Cyrl-CS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sr-Latn-CS" sz="11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sr-Cyrl-CS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чека </a:t>
                      </a:r>
                      <a:r>
                        <a:rPr lang="sr-Cyrl-C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решења</a:t>
                      </a:r>
                      <a:r>
                        <a:rPr lang="sr-Cyrl-CS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sr-Latn-CS" sz="11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sr-Cyrl-CS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иницира </a:t>
                      </a:r>
                      <a:r>
                        <a:rPr lang="sr-Cyrl-C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сарадњу </a:t>
                      </a:r>
                      <a:r>
                        <a:rPr lang="sr-Cyrl-CS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sr-Latn-CS" sz="11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sr-Cyrl-CS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вођа</a:t>
                      </a:r>
                      <a:endParaRPr lang="sr-Cyrl-CS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Индивидуални рад</a:t>
                      </a:r>
                      <a:endParaRPr lang="sr-Cyrl-CS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Самосталан    ДА     НЕ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Самосталан</a:t>
                      </a:r>
                      <a:endParaRPr lang="sr-Cyrl-CS" sz="11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   не</a:t>
                      </a:r>
                      <a:endParaRPr lang="sr-Cyrl-CS" sz="11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Напредује у развијању ликовне </a:t>
                      </a: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писмености     +     -</a:t>
                      </a:r>
                      <a:endParaRPr lang="sr-Cyrl-CS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b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sr-Cyrl-CS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Показује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иницијативу </a:t>
                      </a: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,прилагођава се </a:t>
                      </a:r>
                      <a:endParaRPr lang="ru-RU" sz="11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новим </a:t>
                      </a: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захтевима и контексту</a:t>
                      </a: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sr-Cyrl-CS" sz="11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Уме </a:t>
                      </a: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 </a:t>
                      </a: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</a:t>
                      </a:r>
                      <a:endParaRPr lang="sr-Latn-CS" sz="11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ликовно изрази користећи </a:t>
                      </a:r>
                      <a:endParaRPr lang="sr-Latn-CS" sz="11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једноставне </a:t>
                      </a:r>
                      <a:endParaRPr lang="sr-Latn-CS" sz="11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или</a:t>
                      </a:r>
                      <a:r>
                        <a:rPr lang="sr-Latn-CS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Cyrl-CS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сложен</a:t>
                      </a:r>
                      <a:r>
                        <a:rPr lang="sr-Latn-CS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технике </a:t>
                      </a: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endParaRPr lang="sr-Latn-CS" sz="11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средства</a:t>
                      </a: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sr-Cyrl-CS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endParaRPr lang="sr-Cyrl-CS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Оцена након естетске анализе</a:t>
                      </a:r>
                      <a:endParaRPr lang="sr-Cyrl-CS" sz="11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0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Усвојеност основних  ликовних појмова и употреба  при естетској анализи: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Cyrl-C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Cyrl-C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100" dirty="0" smtClean="0">
                          <a:latin typeface="Calibri"/>
                          <a:ea typeface="Calibri"/>
                          <a:cs typeface="Times New Roman"/>
                        </a:rPr>
                        <a:t>Препоруке за даљи</a:t>
                      </a:r>
                      <a:r>
                        <a:rPr lang="sr-Cyrl-CS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рад</a:t>
                      </a:r>
                      <a:endParaRPr lang="sr-Cyrl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416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100">
                          <a:latin typeface="Calibri"/>
                          <a:ea typeface="Calibri"/>
                          <a:cs typeface="Times New Roman"/>
                        </a:rPr>
                        <a:t>Ликовне поруке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100">
                          <a:latin typeface="Calibri"/>
                          <a:ea typeface="Calibri"/>
                          <a:cs typeface="Times New Roman"/>
                        </a:rPr>
                        <a:t>као могућност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100">
                          <a:latin typeface="Calibri"/>
                          <a:ea typeface="Calibri"/>
                          <a:cs typeface="Times New Roman"/>
                        </a:rPr>
                        <a:t>споразумевања</a:t>
                      </a:r>
                    </a:p>
                  </a:txBody>
                  <a:tcPr marL="33530" marR="335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100" b="1" dirty="0">
                          <a:latin typeface="Arial"/>
                          <a:ea typeface="Calibri"/>
                          <a:cs typeface="Times New Roman"/>
                        </a:rPr>
                        <a:t>Ликовне поруке као могућност споразумевања</a:t>
                      </a:r>
                      <a:endParaRPr lang="sr-Cyrl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944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100" b="1">
                          <a:latin typeface="Arial"/>
                          <a:ea typeface="Calibri"/>
                          <a:cs typeface="Times New Roman"/>
                        </a:rPr>
                        <a:t>Посластичарски дневник</a:t>
                      </a:r>
                      <a:endParaRPr lang="sr-Cyrl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/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17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100" b="1">
                          <a:latin typeface="Arial"/>
                          <a:ea typeface="Calibri"/>
                          <a:cs typeface="Times New Roman"/>
                        </a:rPr>
                        <a:t>Поруке у слици</a:t>
                      </a:r>
                      <a:endParaRPr lang="sr-Cyrl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/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416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100">
                          <a:latin typeface="Calibri"/>
                          <a:ea typeface="Calibri"/>
                          <a:cs typeface="Times New Roman"/>
                        </a:rPr>
                        <a:t>Композиција и покрет у композицији</a:t>
                      </a:r>
                    </a:p>
                  </a:txBody>
                  <a:tcPr marL="33530" marR="335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100" b="1">
                          <a:latin typeface="Arial"/>
                          <a:ea typeface="Calibri"/>
                          <a:cs typeface="Times New Roman"/>
                        </a:rPr>
                        <a:t>Композиција и покрет у композицији</a:t>
                      </a:r>
                      <a:endParaRPr lang="sr-Cyrl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/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944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100" b="1">
                          <a:latin typeface="Arial"/>
                          <a:ea typeface="Calibri"/>
                          <a:cs typeface="Times New Roman"/>
                        </a:rPr>
                        <a:t>Стара фотографија</a:t>
                      </a:r>
                      <a:endParaRPr lang="sr-Cyrl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/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40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100" b="1">
                          <a:latin typeface="Arial"/>
                          <a:ea typeface="Calibri"/>
                          <a:cs typeface="Times New Roman"/>
                        </a:rPr>
                        <a:t>Распоређујемо облике</a:t>
                      </a:r>
                      <a:endParaRPr lang="sr-Cyrl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/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416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100" b="1">
                          <a:latin typeface="Arial"/>
                          <a:ea typeface="Calibri"/>
                          <a:cs typeface="Times New Roman"/>
                        </a:rPr>
                        <a:t>Колаж -од лишћа и цвећа,од фотографија</a:t>
                      </a:r>
                      <a:endParaRPr lang="sr-Cyrl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/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18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100">
                          <a:latin typeface="Calibri"/>
                          <a:ea typeface="Calibri"/>
                          <a:cs typeface="Times New Roman"/>
                        </a:rPr>
                        <a:t>Орнаментика</a:t>
                      </a:r>
                    </a:p>
                  </a:txBody>
                  <a:tcPr marL="33530" marR="335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100" b="1">
                          <a:latin typeface="Arial"/>
                          <a:ea typeface="Calibri"/>
                          <a:cs typeface="Times New Roman"/>
                        </a:rPr>
                        <a:t>Орнамент</a:t>
                      </a:r>
                      <a:endParaRPr lang="sr-Cyrl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/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736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100" b="1">
                          <a:latin typeface="Arial"/>
                          <a:ea typeface="Calibri"/>
                          <a:cs typeface="Times New Roman"/>
                        </a:rPr>
                        <a:t>Фигурина манастира</a:t>
                      </a:r>
                      <a:endParaRPr lang="sr-Cyrl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r-Latn-C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30" marR="335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42852"/>
          <a:ext cx="8715403" cy="5887151"/>
        </p:xfrm>
        <a:graphic>
          <a:graphicData uri="http://schemas.openxmlformats.org/drawingml/2006/table">
            <a:tbl>
              <a:tblPr/>
              <a:tblGrid>
                <a:gridCol w="1770228"/>
                <a:gridCol w="414897"/>
                <a:gridCol w="388775"/>
                <a:gridCol w="512219"/>
                <a:gridCol w="512219"/>
                <a:gridCol w="395433"/>
                <a:gridCol w="582392"/>
                <a:gridCol w="582392"/>
                <a:gridCol w="361626"/>
                <a:gridCol w="361626"/>
                <a:gridCol w="333267"/>
                <a:gridCol w="557994"/>
                <a:gridCol w="368798"/>
                <a:gridCol w="1573537"/>
              </a:tblGrid>
              <a:tr h="2938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CS" sz="10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00" b="1" dirty="0">
                          <a:latin typeface="Bookman Old Style"/>
                          <a:ea typeface="Times New Roman"/>
                        </a:rPr>
                        <a:t>СВЕТ ОКО НАС</a:t>
                      </a:r>
                      <a:endParaRPr lang="sr-Latn-CS" sz="10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00" b="1" dirty="0">
                          <a:latin typeface="Bookman Old Style"/>
                          <a:ea typeface="Times New Roman"/>
                        </a:rPr>
                        <a:t>2. </a:t>
                      </a:r>
                      <a:r>
                        <a:rPr lang="sr-Cyrl-CS" sz="1000" b="1" dirty="0" smtClean="0">
                          <a:latin typeface="Bookman Old Style"/>
                          <a:ea typeface="Times New Roman"/>
                        </a:rPr>
                        <a:t>Разред</a:t>
                      </a:r>
                      <a:endParaRPr lang="sr-Latn-CS" sz="1000" b="1" dirty="0" smtClean="0">
                        <a:latin typeface="Bookman Old Style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Latn-CS" sz="1000" b="1" dirty="0" smtClean="0">
                        <a:latin typeface="Bookman Old Style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Latn-CS" sz="1000" b="1" dirty="0">
                        <a:latin typeface="Times New Roman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73025" marR="730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000" b="1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ГДЕ ЧОВЕК ЖИВИ</a:t>
                      </a:r>
                      <a:endParaRPr lang="sr-Latn-CS" sz="900" b="1">
                        <a:latin typeface="Times New Roman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Cyrl-CS" sz="800" b="1" kern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8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ЉУДСКА ДЕЛАТНОСТ</a:t>
                      </a:r>
                      <a:endParaRPr lang="sr-Latn-CS" sz="1000" b="1">
                        <a:latin typeface="Times New Roman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5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Домаћи задаци</a:t>
                      </a:r>
                      <a:endParaRPr lang="sr-Latn-CS" sz="1100" b="1">
                        <a:latin typeface="Times New Roman"/>
                        <a:ea typeface="Times New Roman"/>
                      </a:endParaRPr>
                    </a:p>
                  </a:txBody>
                  <a:tcPr marL="40791" marR="40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9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Истраживачки задаци, пројекти, излагање и презентовање</a:t>
                      </a:r>
                      <a:r>
                        <a:rPr lang="sr-Cyrl-CS" sz="9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радова ...</a:t>
                      </a:r>
                      <a:endParaRPr lang="sr-Latn-CS" sz="1000" b="1" dirty="0">
                        <a:latin typeface="Times New Roman"/>
                        <a:ea typeface="Times New Roman"/>
                      </a:endParaRPr>
                    </a:p>
                  </a:txBody>
                  <a:tcPr marL="40791" marR="40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b="1">
                          <a:latin typeface="Bookman Old Style"/>
                          <a:ea typeface="Times New Roman"/>
                        </a:rPr>
                        <a:t>Ангажовање/ активност на часу</a:t>
                      </a:r>
                      <a:endParaRPr lang="sr-Latn-CS" sz="900" b="1">
                        <a:latin typeface="Times New Roman"/>
                        <a:ea typeface="Times New Roman"/>
                      </a:endParaRPr>
                    </a:p>
                  </a:txBody>
                  <a:tcPr marL="40791" marR="40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ПРЕПОРУКЕ- </a:t>
                      </a:r>
                      <a:r>
                        <a:rPr lang="sr-Cyrl-CS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потребно је да:</a:t>
                      </a:r>
                      <a:endParaRPr lang="sr-Latn-CS" sz="1050" b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latin typeface="Times New Roman"/>
                          <a:ea typeface="Times New Roman"/>
                        </a:rPr>
                        <a:t>- редовно учи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latin typeface="Times New Roman"/>
                          <a:ea typeface="Times New Roman"/>
                        </a:rPr>
                        <a:t>- даје потпуне одговоре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CS" sz="1000" b="1" dirty="0">
                          <a:latin typeface="Times New Roman"/>
                          <a:ea typeface="Times New Roman"/>
                        </a:rPr>
                        <a:t>- учествује у заједничком раду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1000" b="1" dirty="0">
                          <a:latin typeface="Times New Roman"/>
                          <a:ea typeface="Times New Roman"/>
                        </a:rPr>
                        <a:t>- самостално решава задато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1000" b="1" dirty="0">
                          <a:latin typeface="Times New Roman"/>
                          <a:ea typeface="Times New Roman"/>
                        </a:rPr>
                        <a:t>- користи различите изворе информација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1100" b="1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sr-Cyrl-CS" sz="1000" b="1" dirty="0">
                          <a:latin typeface="Times New Roman"/>
                          <a:ea typeface="Times New Roman"/>
                        </a:rPr>
                        <a:t>редовно ради домаће задатке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34"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sr-Cyrl-CS" sz="105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Рељеф и воде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40791" marR="40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sr-Cyrl-CS" sz="105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Насеља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40791" marR="40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sr-Cyrl-CS" sz="105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Саобраћај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40791" marR="40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05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Групе људи и правила понашања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40791" marR="40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05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Врсте материјала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40791" marR="40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5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Особине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5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матер ијала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40791" marR="40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sr-Cyrl-CS" sz="105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Топлотна и електрична проводљивост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40791" marR="40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5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Обрада материја ла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40791" marR="40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sr-Cyrl-CS" sz="105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Рециклажа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40791" marR="40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658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00" b="1" dirty="0">
                          <a:latin typeface="Bookman Old Style"/>
                          <a:ea typeface="Times New Roman"/>
                        </a:rPr>
                        <a:t>ИМЕ И </a:t>
                      </a:r>
                      <a:r>
                        <a:rPr lang="sr-Cyrl-CS" sz="1000" b="1" dirty="0" smtClean="0">
                          <a:latin typeface="Bookman Old Style"/>
                          <a:ea typeface="Times New Roman"/>
                        </a:rPr>
                        <a:t>ПРЕЗИМЕ</a:t>
                      </a:r>
                      <a:endParaRPr lang="sr-Latn-CS" sz="1000" b="1" dirty="0" smtClean="0">
                        <a:latin typeface="Bookman Old Style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Latn-CS" sz="1000" b="1" dirty="0" smtClean="0">
                        <a:latin typeface="Bookman Old Style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Latn-CS" sz="1000" b="1" dirty="0" smtClean="0">
                        <a:latin typeface="Bookman Old Style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Latn-CS" sz="1000" b="1" dirty="0" smtClean="0">
                        <a:latin typeface="Bookman Old Style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Latn-CS" sz="1000" b="1" dirty="0" smtClean="0">
                        <a:latin typeface="Bookman Old Style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Latn-CS" sz="1000" b="1" dirty="0">
                        <a:latin typeface="Times New Roman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228539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39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 dirty="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01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sr-Cyrl-CS" sz="700">
                          <a:latin typeface="Bookman Old Style"/>
                          <a:ea typeface="Times New Roman"/>
                        </a:rPr>
                        <a:t> </a:t>
                      </a: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39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01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39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01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39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01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39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01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93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79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01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 dirty="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39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 dirty="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 dirty="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01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39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 dirty="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 dirty="0">
                        <a:latin typeface="Bookman Old Style"/>
                        <a:ea typeface="Times New Roman"/>
                      </a:endParaRPr>
                    </a:p>
                  </a:txBody>
                  <a:tcPr marL="40791" marR="40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14313" y="6143625"/>
            <a:ext cx="8429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1400"/>
              <a:t>ЛЕГЕНДА (ангажовање): Д – учествује у дискусији, Г – учествује у раду групе, П – припрема се за рад на часу, С – самостално стиче знања, К - критички приступа информацијама</a:t>
            </a:r>
            <a:endParaRPr lang="sr-Latn-C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48649"/>
          <a:ext cx="9144001" cy="6758931"/>
        </p:xfrm>
        <a:graphic>
          <a:graphicData uri="http://schemas.openxmlformats.org/drawingml/2006/table">
            <a:tbl>
              <a:tblPr/>
              <a:tblGrid>
                <a:gridCol w="767215"/>
                <a:gridCol w="661333"/>
                <a:gridCol w="773495"/>
                <a:gridCol w="572721"/>
                <a:gridCol w="572720"/>
                <a:gridCol w="572721"/>
                <a:gridCol w="572721"/>
                <a:gridCol w="695102"/>
                <a:gridCol w="586071"/>
                <a:gridCol w="732588"/>
                <a:gridCol w="752927"/>
                <a:gridCol w="812848"/>
                <a:gridCol w="1071539"/>
              </a:tblGrid>
              <a:tr h="202767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 smtClean="0">
                          <a:latin typeface="Times New Roman"/>
                          <a:ea typeface="Calibri"/>
                          <a:cs typeface="Times New Roman"/>
                        </a:rPr>
                        <a:t>ПРИРОДА И ДРУШТВО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800" dirty="0" smtClean="0">
                          <a:latin typeface="Times New Roman"/>
                          <a:ea typeface="Calibri"/>
                          <a:cs typeface="Times New Roman"/>
                        </a:rPr>
                        <a:t>3. РАЗРЕД</a:t>
                      </a:r>
                      <a:endParaRPr lang="sr-Cyrl-CS" sz="105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50" dirty="0" smtClean="0">
                          <a:latin typeface="Times New Roman"/>
                          <a:ea typeface="Calibri"/>
                          <a:cs typeface="Times New Roman"/>
                        </a:rPr>
                        <a:t>НАСТАВНА</a:t>
                      </a:r>
                      <a:endParaRPr lang="sr-Cyrl-CS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50" dirty="0">
                          <a:latin typeface="Times New Roman"/>
                          <a:ea typeface="Calibri"/>
                          <a:cs typeface="Times New Roman"/>
                        </a:rPr>
                        <a:t>ОБЛАСТ</a:t>
                      </a:r>
                      <a:endParaRPr lang="sr-Cyrl-C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50" dirty="0">
                          <a:latin typeface="Times New Roman"/>
                          <a:ea typeface="Calibri"/>
                          <a:cs typeface="Times New Roman"/>
                        </a:rPr>
                        <a:t>АКТИВНОСТ НА ЧАСУ ОБРАДЕ</a:t>
                      </a:r>
                      <a:endParaRPr lang="sr-Cyrl-C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50" dirty="0" smtClean="0">
                          <a:latin typeface="Times New Roman"/>
                          <a:ea typeface="Calibri"/>
                          <a:cs typeface="Times New Roman"/>
                        </a:rPr>
                        <a:t>АНГАЖОВАЊЕУЧЕНИКА</a:t>
                      </a:r>
                      <a:endParaRPr lang="sr-Cyrl-CS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dirty="0" smtClean="0">
                          <a:latin typeface="Times New Roman"/>
                          <a:ea typeface="Calibri"/>
                          <a:cs typeface="Times New Roman"/>
                        </a:rPr>
                        <a:t>ТЕСТ</a:t>
                      </a:r>
                      <a:endParaRPr lang="sr-Cyrl-CS" sz="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dirty="0" smtClean="0">
                          <a:latin typeface="Times New Roman"/>
                          <a:ea typeface="Calibri"/>
                          <a:cs typeface="Times New Roman"/>
                        </a:rPr>
                        <a:t>КОНТРОЛНИ ЗАДАТАК</a:t>
                      </a:r>
                      <a:endParaRPr lang="sr-Cyrl-CS" sz="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b="1" dirty="0" smtClean="0">
                          <a:latin typeface="Times New Roman"/>
                          <a:ea typeface="Calibri"/>
                          <a:cs typeface="Times New Roman"/>
                        </a:rPr>
                        <a:t>( ПРОВЕРА ЗНАЊА)</a:t>
                      </a:r>
                      <a:endParaRPr lang="sr-Cyrl-CS" sz="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400" dirty="0" smtClean="0">
                          <a:latin typeface="Calibri"/>
                          <a:ea typeface="Calibri"/>
                          <a:cs typeface="Times New Roman"/>
                        </a:rPr>
                        <a:t>ПРЕПОРУКЕ ЗА ДАЉИ РАД</a:t>
                      </a:r>
                      <a:endParaRPr lang="sr-Cyrl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66" marR="38966" marT="0" marB="0" vert="vert27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42771">
                <a:tc gridSpan="2"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b="1" dirty="0" smtClean="0">
                          <a:latin typeface="Times New Roman"/>
                          <a:ea typeface="Calibri"/>
                          <a:cs typeface="Times New Roman"/>
                        </a:rPr>
                        <a:t>УСМЕНИ ОДГОВОРИ</a:t>
                      </a:r>
                      <a:endParaRPr lang="sr-Cyrl-C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66" marR="38966" marT="0" marB="0" vert="vert270">
                    <a:lnL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b="1" dirty="0" smtClean="0">
                          <a:latin typeface="Times New Roman"/>
                          <a:ea typeface="Calibri"/>
                          <a:cs typeface="Times New Roman"/>
                        </a:rPr>
                        <a:t>УЧЕШЋЕ У ДИСКУСИЈИ</a:t>
                      </a:r>
                      <a:endParaRPr lang="sr-Cyrl-C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66" marR="389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b="1" dirty="0" smtClean="0">
                          <a:latin typeface="Times New Roman"/>
                          <a:ea typeface="Calibri"/>
                          <a:cs typeface="Times New Roman"/>
                        </a:rPr>
                        <a:t>ИЗЛАГАЊА И ПРЕДСТАВЉАЊА</a:t>
                      </a:r>
                      <a:endParaRPr lang="sr-Cyrl-C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66" marR="389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sz="105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ПИСАНИ РАДОВИ/ЕСЕЈИ</a:t>
                      </a:r>
                      <a:endParaRPr lang="sr-Latn-C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66" marR="389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9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ПРАКТИЧНИРАДОВИ,</a:t>
                      </a:r>
                      <a:r>
                        <a:rPr lang="sr-Cyrl-CS" sz="9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ОГЛЕДИ</a:t>
                      </a:r>
                      <a:endParaRPr lang="sr-Cyrl-CS" sz="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966" marR="38966" marT="0" marB="0" vert="vert270">
                    <a:lnL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b="1" dirty="0" smtClean="0">
                          <a:latin typeface="Times New Roman"/>
                          <a:ea typeface="Calibri"/>
                          <a:cs typeface="Times New Roman"/>
                        </a:rPr>
                        <a:t>ОДНОС ПРЕМА РАДУ</a:t>
                      </a:r>
                      <a:endParaRPr lang="sr-Cyrl-C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66" marR="38966" marT="0" marB="0" vert="vert270">
                    <a:lnL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b="1" dirty="0" smtClean="0">
                          <a:latin typeface="Times New Roman"/>
                          <a:ea typeface="Calibri"/>
                          <a:cs typeface="Times New Roman"/>
                        </a:rPr>
                        <a:t>АКТИВНО УЧЕШЋЕ</a:t>
                      </a:r>
                      <a:endParaRPr lang="sr-Cyrl-C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66" marR="389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b="1" dirty="0" smtClean="0">
                          <a:latin typeface="Times New Roman"/>
                          <a:ea typeface="Calibri"/>
                          <a:cs typeface="Times New Roman"/>
                        </a:rPr>
                        <a:t>САРАДЊА У ПАРУ, ГРУПИ</a:t>
                      </a:r>
                      <a:endParaRPr lang="sr-Cyrl-C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66" marR="389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b="1" dirty="0" smtClean="0">
                          <a:latin typeface="Times New Roman"/>
                          <a:ea typeface="Calibri"/>
                          <a:cs typeface="Times New Roman"/>
                        </a:rPr>
                        <a:t>ИНТЕРЕСОВАЊЕ, МОТИВАЦИЈА</a:t>
                      </a:r>
                      <a:endParaRPr lang="sr-Cyrl-CS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66" marR="3896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</a:tr>
              <a:tr h="433960"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b="1" dirty="0" smtClean="0">
                          <a:latin typeface="Times New Roman"/>
                          <a:ea typeface="Calibri"/>
                          <a:cs typeface="Times New Roman"/>
                        </a:rPr>
                        <a:t>ОБЛАСТ </a:t>
                      </a:r>
                      <a:r>
                        <a:rPr lang="sr-Cyrl-CS" sz="800" b="1" dirty="0">
                          <a:latin typeface="Times New Roman"/>
                          <a:ea typeface="Calibri"/>
                          <a:cs typeface="Times New Roman"/>
                        </a:rPr>
                        <a:t>ИЗ ПРВОГ </a:t>
                      </a:r>
                      <a:r>
                        <a:rPr lang="sr-Cyrl-CS" sz="800" b="1" dirty="0" smtClean="0">
                          <a:latin typeface="Times New Roman"/>
                          <a:ea typeface="Calibri"/>
                          <a:cs typeface="Times New Roman"/>
                        </a:rPr>
                        <a:t>ПОЛУГОДИШТА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50" dirty="0" smtClean="0">
                          <a:latin typeface="Times New Roman"/>
                          <a:ea typeface="Calibri"/>
                          <a:cs typeface="Times New Roman"/>
                        </a:rPr>
                        <a:t>ОПИСНА ОЦЕНА</a:t>
                      </a: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050" dirty="0" smtClean="0">
                          <a:latin typeface="Times New Roman"/>
                          <a:ea typeface="Calibri"/>
                          <a:cs typeface="Times New Roman"/>
                        </a:rPr>
                        <a:t>ИТ.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49852"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b="1" dirty="0">
                          <a:latin typeface="Times New Roman"/>
                          <a:ea typeface="Calibri"/>
                          <a:cs typeface="Times New Roman"/>
                        </a:rPr>
                        <a:t>  МАТЕРИЈАЛИ И ЊИХОВА УПОТРЕБА</a:t>
                      </a:r>
                      <a:endParaRPr lang="sr-Cyrl-CS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700" b="1" dirty="0">
                          <a:latin typeface="Times New Roman"/>
                          <a:ea typeface="Calibri"/>
                          <a:cs typeface="Times New Roman"/>
                        </a:rPr>
                        <a:t>( СТАЊА, КАКО СЕ ПОНАШАЈУ, УТИЦАЈИ ТЕМПЕРАТУРЕ...УПОТРЕБА ПРИМЕРА)</a:t>
                      </a:r>
                      <a:endParaRPr lang="sr-Cyrl-C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19366"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b="1" dirty="0" smtClean="0">
                          <a:latin typeface="Times New Roman"/>
                          <a:ea typeface="Calibri"/>
                          <a:cs typeface="Times New Roman"/>
                        </a:rPr>
                        <a:t>МАГНЕТИЗАМ</a:t>
                      </a:r>
                      <a:endParaRPr lang="sr-Cyrl-CS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b="1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sr-Cyrl-CS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b="1" dirty="0" smtClean="0">
                          <a:latin typeface="Times New Roman"/>
                          <a:ea typeface="Calibri"/>
                          <a:cs typeface="Times New Roman"/>
                        </a:rPr>
                        <a:t>ЕЛЕКТРИЦИТЕТ</a:t>
                      </a:r>
                      <a:endParaRPr lang="sr-Cyrl-CS" sz="8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700" dirty="0" smtClean="0">
                          <a:latin typeface="Times New Roman"/>
                          <a:ea typeface="Calibri"/>
                          <a:cs typeface="Times New Roman"/>
                        </a:rPr>
                        <a:t>(ПОЈАВА </a:t>
                      </a:r>
                      <a:r>
                        <a:rPr lang="sr-Cyrl-CS" sz="700" dirty="0">
                          <a:latin typeface="Times New Roman"/>
                          <a:ea typeface="Calibri"/>
                          <a:cs typeface="Times New Roman"/>
                        </a:rPr>
                        <a:t>У </a:t>
                      </a:r>
                      <a:r>
                        <a:rPr lang="sr-Cyrl-CS" sz="700" dirty="0" smtClean="0">
                          <a:latin typeface="Times New Roman"/>
                          <a:ea typeface="Calibri"/>
                          <a:cs typeface="Times New Roman"/>
                        </a:rPr>
                        <a:t>ПРИРОДИ</a:t>
                      </a:r>
                      <a:r>
                        <a:rPr lang="sr-Cyrl-CS" sz="700" dirty="0">
                          <a:latin typeface="Times New Roman"/>
                          <a:ea typeface="Calibri"/>
                          <a:cs typeface="Times New Roman"/>
                        </a:rPr>
                        <a:t>, ПРЕПОЗНАВАЊЕ </a:t>
                      </a:r>
                      <a:r>
                        <a:rPr lang="sr-Cyrl-CS" sz="700" dirty="0" smtClean="0">
                          <a:latin typeface="Times New Roman"/>
                          <a:ea typeface="Calibri"/>
                          <a:cs typeface="Times New Roman"/>
                        </a:rPr>
                        <a:t>НА ПРИМЕРИМА,ОПИСИВАЊЕ </a:t>
                      </a:r>
                      <a:r>
                        <a:rPr lang="sr-Cyrl-CS" sz="700" dirty="0">
                          <a:latin typeface="Times New Roman"/>
                          <a:ea typeface="Calibri"/>
                          <a:cs typeface="Times New Roman"/>
                        </a:rPr>
                        <a:t>ОГЛЕД, ИЗВОЂЕЊЕ, ЗНАЧАЈ </a:t>
                      </a:r>
                      <a:r>
                        <a:rPr lang="sr-Cyrl-CS" sz="700" dirty="0" smtClean="0">
                          <a:latin typeface="Times New Roman"/>
                          <a:ea typeface="Calibri"/>
                          <a:cs typeface="Times New Roman"/>
                        </a:rPr>
                        <a:t>ОТКРИЋА </a:t>
                      </a:r>
                      <a:r>
                        <a:rPr lang="sr-Cyrl-CS" sz="700" dirty="0">
                          <a:latin typeface="Times New Roman"/>
                          <a:ea typeface="Calibri"/>
                          <a:cs typeface="Times New Roman"/>
                        </a:rPr>
                        <a:t>И ПРИМЕНА)</a:t>
                      </a:r>
                      <a:endParaRPr lang="sr-Cyrl-C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19495"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b="1" dirty="0" smtClean="0">
                          <a:latin typeface="Times New Roman"/>
                          <a:ea typeface="Calibri"/>
                          <a:cs typeface="Times New Roman"/>
                        </a:rPr>
                        <a:t>КРЕТАЊЕ</a:t>
                      </a:r>
                      <a:endParaRPr lang="sr-Cyrl-CS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b="1" dirty="0" smtClean="0">
                          <a:latin typeface="Times New Roman"/>
                          <a:ea typeface="Calibri"/>
                          <a:cs typeface="Times New Roman"/>
                        </a:rPr>
                        <a:t>у просторуи времену</a:t>
                      </a:r>
                      <a:endParaRPr lang="sr-Cyrl-C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8335">
                <a:tc rowSpan="2"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b="1" dirty="0" smtClean="0">
                          <a:latin typeface="Times New Roman"/>
                          <a:ea typeface="Calibri"/>
                          <a:cs typeface="Times New Roman"/>
                        </a:rPr>
                        <a:t>ЉУДСКА ДЕЛАТНОСТ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700" b="1" dirty="0" smtClean="0">
                          <a:latin typeface="Times New Roman"/>
                          <a:ea typeface="Calibri"/>
                          <a:cs typeface="Times New Roman"/>
                        </a:rPr>
                        <a:t>(СТАНОВНИШТВО,</a:t>
                      </a:r>
                      <a:r>
                        <a:rPr lang="sr-Cyrl-CS" sz="7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ПРОИЗВОДНЕ ИНЕПРОИЗВОДНЕ ДЕЛАТНОСТИ...)</a:t>
                      </a:r>
                      <a:endParaRPr lang="sr-Cyrl-CS" sz="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1548">
                <a:tc gridSpan="2"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8991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b="1" dirty="0">
                          <a:latin typeface="Times New Roman"/>
                          <a:ea typeface="Calibri"/>
                          <a:cs typeface="Times New Roman"/>
                        </a:rPr>
                        <a:t>ЖИВОТНЕ ЗАЈЕДНИЦЕ</a:t>
                      </a:r>
                      <a:endParaRPr lang="sr-Cyrl-C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66" marR="38966" marT="0" marB="0" vert="vert27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dirty="0">
                          <a:latin typeface="Times New Roman"/>
                          <a:ea typeface="Calibri"/>
                          <a:cs typeface="Times New Roman"/>
                        </a:rPr>
                        <a:t>ТРАВНАТЕ ОБЛАСТИ</a:t>
                      </a:r>
                      <a:endParaRPr lang="sr-Cyrl-C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9327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>
                          <a:latin typeface="Times New Roman"/>
                          <a:ea typeface="Calibri"/>
                          <a:cs typeface="Times New Roman"/>
                        </a:rPr>
                        <a:t>НА КОПНУ</a:t>
                      </a:r>
                      <a:endParaRPr lang="sr-Cyrl-C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dirty="0">
                          <a:latin typeface="Times New Roman"/>
                          <a:ea typeface="Calibri"/>
                          <a:cs typeface="Times New Roman"/>
                        </a:rPr>
                        <a:t>У ВОДИ И ПОРЕД ВОДЕ</a:t>
                      </a:r>
                      <a:endParaRPr lang="sr-Cyrl-C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66" marR="3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" y="1"/>
          <a:ext cx="9001157" cy="6858000"/>
        </p:xfrm>
        <a:graphic>
          <a:graphicData uri="http://schemas.openxmlformats.org/drawingml/2006/table">
            <a:tbl>
              <a:tblPr/>
              <a:tblGrid>
                <a:gridCol w="1681464"/>
                <a:gridCol w="517160"/>
                <a:gridCol w="628178"/>
                <a:gridCol w="706701"/>
                <a:gridCol w="1020789"/>
                <a:gridCol w="706701"/>
                <a:gridCol w="628178"/>
                <a:gridCol w="706701"/>
                <a:gridCol w="942268"/>
                <a:gridCol w="706701"/>
                <a:gridCol w="756316"/>
              </a:tblGrid>
              <a:tr h="233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4. РАЗРЕД</a:t>
                      </a:r>
                      <a:endParaRPr lang="sr-Cyrl-CS" sz="1200" b="1" dirty="0">
                        <a:solidFill>
                          <a:srgbClr val="002060"/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200" b="1" dirty="0" smtClean="0">
                          <a:solidFill>
                            <a:srgbClr val="00206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ПРИРОДА И ДРУШТВО</a:t>
                      </a:r>
                      <a:endParaRPr lang="sr-Cyrl-CS" sz="1200" b="1" dirty="0">
                        <a:solidFill>
                          <a:srgbClr val="002060"/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</a:tr>
              <a:tr h="23339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900" b="1" dirty="0">
                          <a:solidFill>
                            <a:srgbClr val="002060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ОБЛАСТ ОЦЕЊИВАЊА</a:t>
                      </a:r>
                      <a:endParaRPr lang="sr-Cyrl-CS" sz="900" dirty="0">
                        <a:solidFill>
                          <a:srgbClr val="002060"/>
                        </a:solidFill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2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ПРИРОДА</a:t>
                      </a: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2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ДРУШТВО</a:t>
                      </a:r>
                    </a:p>
                  </a:txBody>
                  <a:tcPr marL="37217" marR="372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</a:tr>
              <a:tr h="863521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ЖИВИ СВЕТ</a:t>
                      </a:r>
                    </a:p>
                  </a:txBody>
                  <a:tcPr marL="37217" marR="372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РАД,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Cyrl-CS" sz="8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ЕНЕРГИЈА</a:t>
                      </a:r>
                    </a:p>
                  </a:txBody>
                  <a:tcPr marL="37217" marR="372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КРЕТАЊЕ</a:t>
                      </a:r>
                      <a:endParaRPr lang="sr-Cyrl-CS" sz="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појам,сенка, звук</a:t>
                      </a:r>
                    </a:p>
                  </a:txBody>
                  <a:tcPr marL="37217" marR="372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МАТЕРИ-ЈАЛИ</a:t>
                      </a:r>
                    </a:p>
                  </a:txBody>
                  <a:tcPr marL="37217" marR="3721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ОБЕЛЕ-ЖЈА ДРЖАВЕ</a:t>
                      </a:r>
                    </a:p>
                  </a:txBody>
                  <a:tcPr marL="37217" marR="37217" marT="0" marB="0" vert="vert27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ГРАДОВИ СРБИЈЕ</a:t>
                      </a:r>
                    </a:p>
                  </a:txBody>
                  <a:tcPr marL="37217" marR="372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РЕ-ЉЕФ</a:t>
                      </a:r>
                    </a:p>
                  </a:txBody>
                  <a:tcPr marL="37217" marR="372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ФЛОРА 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ФАУНА</a:t>
                      </a:r>
                    </a:p>
                  </a:txBody>
                  <a:tcPr marL="37217" marR="372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ДЕЛАТНОСТ</a:t>
                      </a:r>
                    </a:p>
                  </a:txBody>
                  <a:tcPr marL="37217" marR="372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ИСТОРИЈА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8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СРБИЈЕ</a:t>
                      </a:r>
                    </a:p>
                  </a:txBody>
                  <a:tcPr marL="37217" marR="372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58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Усвојеност</a:t>
                      </a:r>
                      <a:endParaRPr lang="sr-Cyrl-CS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sr-Latn-CS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сновних</a:t>
                      </a:r>
                      <a:endParaRPr lang="sr-Cyrl-CS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појмова</a:t>
                      </a:r>
                      <a:endParaRPr lang="sr-Cyrl-CS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13" marR="40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13" marR="40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40913" marR="40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r-Cyrl-CS" sz="7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13" marR="40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r-Cyrl-CS" sz="700" dirty="0">
                        <a:solidFill>
                          <a:srgbClr val="9966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13" marR="40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r-Cyrl-CS" sz="700" dirty="0">
                        <a:solidFill>
                          <a:srgbClr val="00CC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13" marR="4091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r-Cyrl-CS" sz="7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13" marR="40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r-Cyrl-CS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13" marR="40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r-Cyrl-CS" sz="7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13" marR="409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841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Кратке провере</a:t>
                      </a:r>
                      <a:endParaRPr lang="sr-Cyrl-CS" sz="1100" b="1" dirty="0" smtClean="0">
                        <a:solidFill>
                          <a:srgbClr val="7030A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217" marR="37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44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ru-RU" sz="11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Усмени одговири</a:t>
                      </a:r>
                      <a:endParaRPr lang="sr-Cyrl-CS" sz="1100" b="1" dirty="0" smtClean="0">
                        <a:solidFill>
                          <a:srgbClr val="00B0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217" marR="37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CS"/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20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Писмени одговори</a:t>
                      </a:r>
                      <a:endParaRPr lang="sr-Cyrl-CS" sz="11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217" marR="37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958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Учешће</a:t>
                      </a:r>
                      <a:endParaRPr lang="sr-Cyrl-CS" sz="11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 групном</a:t>
                      </a:r>
                      <a:endParaRPr lang="sr-Cyrl-CS" sz="11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sr-Cyrl-CS" sz="11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раду у пару</a:t>
                      </a:r>
                      <a:endParaRPr lang="sr-Cyrl-CS" sz="11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</a:tabLst>
                      </a:pPr>
                      <a:endParaRPr lang="sr-Cyrl-CS" sz="11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2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Извођење</a:t>
                      </a:r>
                      <a:endParaRPr lang="sr-Cyrl-CS" sz="1100" b="1" dirty="0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1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огледа</a:t>
                      </a:r>
                      <a:endParaRPr lang="sr-Cyrl-CS" sz="1100" b="1" dirty="0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217" marR="37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044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sr-Cyrl-CS" sz="11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Рад на пројекту</a:t>
                      </a:r>
                      <a:endParaRPr lang="sr-Cyrl-CS" sz="1100" b="1" dirty="0" smtClean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217" marR="37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58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Ангажовање</a:t>
                      </a:r>
                      <a:endParaRPr lang="sr-Cyrl-CS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часовима обраде нових садржаја</a:t>
                      </a:r>
                      <a:endParaRPr lang="sr-Cyrl-CS" sz="11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217" marR="37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8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Доприноси дикусији, аргументује</a:t>
                      </a:r>
                      <a:endParaRPr lang="sr-Cyrl-CS" sz="11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став, предлог...</a:t>
                      </a:r>
                      <a:endParaRPr lang="sr-Cyrl-CS" sz="11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217" marR="37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58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1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ПРЕПОРУКЕ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1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 о</a:t>
                      </a:r>
                      <a:r>
                        <a:rPr lang="sr-Latn-CS" sz="11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стале</a:t>
                      </a:r>
                      <a:endParaRPr lang="sr-Cyrl-CS" sz="8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1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sr-Latn-CS" sz="11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апомене</a:t>
                      </a:r>
                      <a:endParaRPr lang="sr-Cyrl-CS" sz="8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</a:tabLst>
                      </a:pPr>
                      <a:endParaRPr lang="sr-Cyrl-CS" sz="11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r-Cyrl-CS" dirty="0"/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2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7217" marR="3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2844" y="142852"/>
          <a:ext cx="8644001" cy="6316104"/>
        </p:xfrm>
        <a:graphic>
          <a:graphicData uri="http://schemas.openxmlformats.org/drawingml/2006/table">
            <a:tbl>
              <a:tblPr/>
              <a:tblGrid>
                <a:gridCol w="1684207"/>
                <a:gridCol w="350659"/>
                <a:gridCol w="376828"/>
                <a:gridCol w="376828"/>
                <a:gridCol w="283312"/>
                <a:gridCol w="357190"/>
                <a:gridCol w="395774"/>
                <a:gridCol w="334434"/>
                <a:gridCol w="334434"/>
                <a:gridCol w="290995"/>
                <a:gridCol w="290995"/>
                <a:gridCol w="226620"/>
                <a:gridCol w="226620"/>
                <a:gridCol w="329020"/>
                <a:gridCol w="357190"/>
                <a:gridCol w="350065"/>
                <a:gridCol w="376828"/>
                <a:gridCol w="1702002"/>
              </a:tblGrid>
              <a:tr h="20087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CS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00" b="1" dirty="0"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sr-Latn-CS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00" b="1" dirty="0">
                          <a:latin typeface="Times New Roman"/>
                          <a:ea typeface="Times New Roman"/>
                        </a:rPr>
                        <a:t>2. </a:t>
                      </a:r>
                      <a:r>
                        <a:rPr lang="sr-Cyrl-CS" sz="1000" b="1" dirty="0" smtClean="0">
                          <a:latin typeface="Times New Roman"/>
                          <a:ea typeface="Times New Roman"/>
                        </a:rPr>
                        <a:t>Разред</a:t>
                      </a:r>
                      <a:endParaRPr lang="sr-Latn-CS" sz="10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Latn-CS" sz="10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Latn-CS" sz="10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100" b="1" kern="1200" dirty="0">
                          <a:solidFill>
                            <a:srgbClr val="000080"/>
                          </a:solidFill>
                          <a:latin typeface="Times New Roman"/>
                          <a:ea typeface="Calibri"/>
                        </a:rPr>
                        <a:t>ПРИРИДНИ БРОЈЕВИ ДО 100</a:t>
                      </a:r>
                      <a:endParaRPr lang="sr-Latn-CS" sz="12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73025" marR="73025" algn="l">
                        <a:spcAft>
                          <a:spcPts val="0"/>
                        </a:spcAft>
                      </a:pPr>
                      <a:r>
                        <a:rPr lang="sr-Cyrl-CS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Домаћи задаци</a:t>
                      </a:r>
                      <a:endParaRPr lang="sr-Latn-CS" sz="1050" b="1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73025" marR="73025" algn="l">
                        <a:spcAft>
                          <a:spcPts val="0"/>
                        </a:spcAft>
                      </a:pPr>
                      <a:r>
                        <a:rPr lang="sr-Cyrl-CS" sz="105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Писане провере</a:t>
                      </a:r>
                      <a:endParaRPr lang="sr-Latn-CS" sz="105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marL="73025" marR="73025" algn="l">
                        <a:spcAft>
                          <a:spcPts val="0"/>
                        </a:spcAft>
                      </a:pPr>
                      <a:endParaRPr lang="sr-Latn-CS" sz="9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00" b="1">
                          <a:latin typeface="Times New Roman"/>
                          <a:ea typeface="Times New Roman"/>
                        </a:rPr>
                        <a:t>Ангажовање/ активност на часу</a:t>
                      </a:r>
                      <a:endParaRPr lang="sr-Latn-CS" sz="105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ПРЕПОРУКЕ- потребно </a:t>
                      </a:r>
                      <a:r>
                        <a:rPr lang="sr-Cyrl-CS" sz="10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је да:</a:t>
                      </a:r>
                      <a:endParaRPr lang="sr-Latn-CS" sz="105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CS" sz="1000" dirty="0">
                          <a:latin typeface="Times New Roman"/>
                          <a:ea typeface="Times New Roman"/>
                        </a:rPr>
                        <a:t>- редовно учи</a:t>
                      </a:r>
                      <a:endParaRPr lang="sr-Latn-CS" sz="11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CS" sz="1000" dirty="0">
                          <a:latin typeface="Times New Roman"/>
                          <a:ea typeface="Times New Roman"/>
                        </a:rPr>
                        <a:t>- даје потпуне одговоре</a:t>
                      </a:r>
                      <a:endParaRPr lang="sr-Latn-CS" sz="11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Latn-CS" sz="1000" dirty="0">
                          <a:latin typeface="Times New Roman"/>
                          <a:ea typeface="Times New Roman"/>
                        </a:rPr>
                        <a:t>- учествује у заједничком раду</a:t>
                      </a:r>
                      <a:endParaRPr lang="sr-Latn-CS" sz="11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1000" dirty="0">
                          <a:latin typeface="Times New Roman"/>
                          <a:ea typeface="Times New Roman"/>
                        </a:rPr>
                        <a:t>- самостално решава задатке</a:t>
                      </a:r>
                      <a:endParaRPr lang="sr-Latn-CS" sz="11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CS" sz="1000" dirty="0">
                          <a:latin typeface="Times New Roman"/>
                          <a:ea typeface="Times New Roman"/>
                        </a:rPr>
                        <a:t>- користи различите изворе информација</a:t>
                      </a:r>
                      <a:endParaRPr lang="sr-Latn-CS" sz="1100" dirty="0">
                        <a:latin typeface="Times New Roman"/>
                        <a:ea typeface="Times New Roman"/>
                      </a:endParaRPr>
                    </a:p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50" dirty="0"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sr-Cyrl-CS" sz="1000" dirty="0">
                          <a:latin typeface="Times New Roman"/>
                          <a:ea typeface="Times New Roman"/>
                        </a:rPr>
                        <a:t>редовно ради домаће задатке</a:t>
                      </a:r>
                      <a:endParaRPr lang="sr-Latn-CS" sz="105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26"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sr-Cyrl-CS" sz="1000" b="1" kern="1200" dirty="0">
                          <a:solidFill>
                            <a:srgbClr val="000080"/>
                          </a:solidFill>
                          <a:latin typeface="Times New Roman"/>
                          <a:ea typeface="Calibri"/>
                        </a:rPr>
                        <a:t>САБИРАЊЕ ДО 100</a:t>
                      </a:r>
                      <a:endParaRPr lang="sr-Latn-CS" sz="1050" b="1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sr-Cyrl-CS" sz="1000" b="1" kern="1200" dirty="0">
                          <a:solidFill>
                            <a:srgbClr val="000080"/>
                          </a:solidFill>
                          <a:latin typeface="Times New Roman"/>
                          <a:ea typeface="Calibri"/>
                        </a:rPr>
                        <a:t>ОДУЗИМАЊЕ ДО 100</a:t>
                      </a:r>
                      <a:endParaRPr lang="sr-Latn-CS" sz="1050" b="1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sr-Cyrl-CS" sz="1000" b="1" kern="1200" dirty="0">
                          <a:solidFill>
                            <a:srgbClr val="000080"/>
                          </a:solidFill>
                          <a:latin typeface="Times New Roman"/>
                          <a:ea typeface="Calibri"/>
                        </a:rPr>
                        <a:t>Задаци са 2 операције</a:t>
                      </a:r>
                      <a:endParaRPr lang="sr-Latn-CS" sz="1050" b="1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000" b="1" kern="1200" dirty="0">
                          <a:solidFill>
                            <a:srgbClr val="000080"/>
                          </a:solidFill>
                          <a:latin typeface="Times New Roman"/>
                          <a:ea typeface="Calibri"/>
                        </a:rPr>
                        <a:t>Текстуални задаци</a:t>
                      </a:r>
                      <a:endParaRPr lang="sr-Latn-CS" sz="1050" b="1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000" b="1" kern="1200" dirty="0">
                          <a:solidFill>
                            <a:srgbClr val="000080"/>
                          </a:solidFill>
                          <a:latin typeface="Times New Roman"/>
                          <a:ea typeface="Calibri"/>
                        </a:rPr>
                        <a:t>МНОЖЕЊЕ ТАБЛИЧНО</a:t>
                      </a:r>
                      <a:endParaRPr lang="sr-Latn-CS" sz="1050" b="1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00" b="1" kern="1200" dirty="0">
                          <a:solidFill>
                            <a:srgbClr val="000080"/>
                          </a:solidFill>
                          <a:latin typeface="Times New Roman"/>
                          <a:ea typeface="Calibri"/>
                        </a:rPr>
                        <a:t>МНОЖЕЊЕ вантаблично</a:t>
                      </a:r>
                      <a:endParaRPr lang="sr-Latn-CS" sz="1050" b="1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sr-Cyrl-CS" sz="1000" b="1" kern="1200" dirty="0">
                          <a:solidFill>
                            <a:srgbClr val="000080"/>
                          </a:solidFill>
                          <a:latin typeface="Times New Roman"/>
                          <a:ea typeface="Calibri"/>
                        </a:rPr>
                        <a:t>ДЕЉЕЊЕ</a:t>
                      </a:r>
                      <a:endParaRPr lang="sr-Latn-CS" sz="1050" b="1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sr-Cyrl-CS" sz="1000" b="1" kern="1200" dirty="0">
                          <a:solidFill>
                            <a:srgbClr val="000080"/>
                          </a:solidFill>
                          <a:latin typeface="Times New Roman"/>
                          <a:ea typeface="Calibri"/>
                        </a:rPr>
                        <a:t>Дељење вантаблично</a:t>
                      </a:r>
                      <a:endParaRPr lang="sr-Latn-CS" sz="1050" b="1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sr-Cyrl-CS" sz="1000" b="1" kern="1200" dirty="0">
                          <a:solidFill>
                            <a:srgbClr val="000080"/>
                          </a:solidFill>
                          <a:latin typeface="Times New Roman"/>
                          <a:ea typeface="Calibri"/>
                        </a:rPr>
                        <a:t>Разломци</a:t>
                      </a:r>
                      <a:endParaRPr lang="sr-Latn-CS" sz="1050" b="1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00" b="1" kern="1200" dirty="0">
                          <a:solidFill>
                            <a:srgbClr val="000080"/>
                          </a:solidFill>
                          <a:latin typeface="Times New Roman"/>
                          <a:ea typeface="Calibri"/>
                        </a:rPr>
                        <a:t>редослед  рач. операција</a:t>
                      </a:r>
                      <a:endParaRPr lang="sr-Latn-CS" sz="1050" b="1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sr-Cyrl-CS" sz="1000" b="1" kern="1200" dirty="0">
                          <a:solidFill>
                            <a:srgbClr val="000080"/>
                          </a:solidFill>
                          <a:latin typeface="Times New Roman"/>
                          <a:ea typeface="Calibri"/>
                        </a:rPr>
                        <a:t>текстуални задаци</a:t>
                      </a:r>
                      <a:endParaRPr lang="sr-Latn-CS" sz="1050" b="1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sr-Cyrl-CS" sz="1000" b="1" kern="1200" dirty="0">
                          <a:solidFill>
                            <a:srgbClr val="000080"/>
                          </a:solidFill>
                          <a:latin typeface="Times New Roman"/>
                          <a:ea typeface="Calibri"/>
                        </a:rPr>
                        <a:t>ЈЕДНАЧИНЕ</a:t>
                      </a:r>
                      <a:endParaRPr lang="sr-Latn-CS" sz="1050" b="1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10037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00" b="1" dirty="0">
                          <a:latin typeface="Times New Roman"/>
                          <a:ea typeface="Times New Roman"/>
                        </a:rPr>
                        <a:t>ИМЕ </a:t>
                      </a:r>
                      <a:r>
                        <a:rPr lang="sr-Cyrl-CS" sz="1000" b="1" dirty="0" smtClean="0">
                          <a:latin typeface="Times New Roman"/>
                          <a:ea typeface="Times New Roman"/>
                        </a:rPr>
                        <a:t>И ПРЕЗИМЕ</a:t>
                      </a:r>
                      <a:endParaRPr lang="sr-Latn-CS" sz="10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Latn-CS" sz="10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Latn-CS" sz="10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Latn-CS" sz="10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Latn-CS" sz="10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Latn-CS" sz="10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231001"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73025" algn="l">
                        <a:spcAft>
                          <a:spcPts val="0"/>
                        </a:spcAft>
                      </a:pPr>
                      <a:r>
                        <a:rPr lang="sr-Latn-CS" sz="1050" dirty="0" smtClean="0">
                          <a:latin typeface="Times New Roman"/>
                          <a:ea typeface="Times New Roman"/>
                        </a:rPr>
                        <a:t>5’</a:t>
                      </a:r>
                      <a:endParaRPr lang="sr-Latn-CS" sz="105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marR="73025" algn="l">
                        <a:spcAft>
                          <a:spcPts val="0"/>
                        </a:spcAft>
                      </a:pPr>
                      <a:endParaRPr lang="sr-Latn-CS" sz="105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204522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lang="sr-Cyrl-CS" sz="7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22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lang="sr-Latn-CS" sz="7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2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r-Cyrl-CS" sz="7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sr-Latn-CS" sz="7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41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lang="sr-Cyrl-CS" sz="7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2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lang="sr-Cyrl-CS" sz="7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22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lang="sr-Cyrl-CS" sz="7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2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lang="sr-Cyrl-CS" sz="7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22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lang="sr-Cyrl-CS" sz="7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2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lang="sr-Cyrl-CS" sz="7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22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2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1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49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22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2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2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2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2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2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2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 dirty="0">
                        <a:latin typeface="Times New Roman"/>
                        <a:ea typeface="Times New Roman"/>
                      </a:endParaRPr>
                    </a:p>
                  </a:txBody>
                  <a:tcPr marL="39862" marR="398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8858282" cy="673891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53524"/>
                <a:gridCol w="1454171"/>
                <a:gridCol w="1454171"/>
                <a:gridCol w="1498805"/>
                <a:gridCol w="568717"/>
                <a:gridCol w="527940"/>
                <a:gridCol w="402149"/>
                <a:gridCol w="1498805"/>
              </a:tblGrid>
              <a:tr h="17114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 smtClean="0">
                          <a:latin typeface="Arial Black" pitchFamily="34" charset="0"/>
                        </a:rPr>
                        <a:t>МАТЕМАТИКА 2.</a:t>
                      </a:r>
                      <a:r>
                        <a:rPr lang="sr-Cyrl-CS" sz="1000" baseline="0" dirty="0" smtClean="0">
                          <a:latin typeface="Arial Black" pitchFamily="34" charset="0"/>
                        </a:rPr>
                        <a:t> РАЗРЕД</a:t>
                      </a:r>
                      <a:endParaRPr lang="sr-Cyrl-CS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607" marR="38607" marT="0" marB="0"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607" marR="38607" marT="0" marB="0"/>
                </a:tc>
              </a:tr>
              <a:tr h="1819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>
                          <a:latin typeface="Arial Black" pitchFamily="34" charset="0"/>
                        </a:rPr>
                        <a:t>НАСТАВНА ОБЛАСТ</a:t>
                      </a:r>
                      <a:endParaRPr lang="sr-Cyrl-CS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>
                          <a:solidFill>
                            <a:sysClr val="windowText" lastClr="000000"/>
                          </a:solidFill>
                          <a:latin typeface="Arial Black" pitchFamily="34" charset="0"/>
                        </a:rPr>
                        <a:t>АКТИВНОСТ НА </a:t>
                      </a:r>
                      <a:r>
                        <a:rPr lang="sr-Cyrl-CS" sz="1000" dirty="0" smtClean="0">
                          <a:solidFill>
                            <a:sysClr val="windowText" lastClr="000000"/>
                          </a:solidFill>
                          <a:latin typeface="Arial Black" pitchFamily="34" charset="0"/>
                        </a:rPr>
                        <a:t>ЧАСУ</a:t>
                      </a:r>
                      <a:endParaRPr lang="sr-Cyrl-CS" sz="1000" dirty="0">
                        <a:solidFill>
                          <a:sysClr val="windowText" lastClr="0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 smtClean="0">
                          <a:latin typeface="Arial Black" pitchFamily="34" charset="0"/>
                        </a:rPr>
                        <a:t>САМОСТАЛНИ РАДОВИ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 smtClean="0">
                          <a:latin typeface="Arial Black" pitchFamily="34" charset="0"/>
                        </a:rPr>
                        <a:t>У ПИСАНОЈ ФОРМИ</a:t>
                      </a:r>
                      <a:endParaRPr lang="sr-Cyrl-CS" sz="1000" dirty="0" smtClean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 smtClean="0">
                          <a:latin typeface="Arial Black" pitchFamily="34" charset="0"/>
                        </a:rPr>
                        <a:t>ТЕСТ,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 smtClean="0">
                          <a:latin typeface="Arial Black" pitchFamily="34" charset="0"/>
                        </a:rPr>
                        <a:t> ПРОВЕРА ЗНАЊА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 smtClean="0">
                          <a:latin typeface="Arial Black" pitchFamily="34" charset="0"/>
                        </a:rPr>
                        <a:t>АНГАЖОВАЊЕ</a:t>
                      </a:r>
                      <a:endParaRPr lang="sr-Cyrl-CS" sz="1000" dirty="0">
                        <a:latin typeface="Arial Black" pitchFamily="34" charset="0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ПРЕПОРУКЕ ЗА</a:t>
                      </a:r>
                      <a:r>
                        <a:rPr lang="sr-Cyrl-CS" sz="1000" baseline="0" dirty="0" smtClean="0">
                          <a:latin typeface="Arial Black" pitchFamily="34" charset="0"/>
                          <a:ea typeface="Calibri"/>
                          <a:cs typeface="Times New Roman"/>
                        </a:rPr>
                        <a:t> ДАЉЕ НАПРЕДОВАЊЕ</a:t>
                      </a:r>
                      <a:endParaRPr lang="sr-Cyrl-CS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5345"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900" dirty="0" smtClean="0">
                          <a:latin typeface="Arial Black" pitchFamily="34" charset="0"/>
                        </a:rPr>
                        <a:t>однос према раду</a:t>
                      </a:r>
                      <a:endParaRPr lang="sr-Cyrl-CS" sz="900" dirty="0">
                        <a:latin typeface="Arial Black" pitchFamily="34" charset="0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900" dirty="0" smtClean="0">
                          <a:latin typeface="Arial Black" pitchFamily="34" charset="0"/>
                        </a:rPr>
                        <a:t>активност</a:t>
                      </a:r>
                      <a:endParaRPr lang="sr-Cyrl-CS" sz="900" dirty="0">
                        <a:latin typeface="Arial Black" pitchFamily="34" charset="0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900" dirty="0" smtClean="0">
                          <a:latin typeface="Arial Black" pitchFamily="34" charset="0"/>
                        </a:rPr>
                        <a:t>сарадња</a:t>
                      </a:r>
                      <a:endParaRPr lang="sr-Cyrl-CS" sz="900" dirty="0">
                        <a:latin typeface="Arial Black" pitchFamily="34" charset="0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171149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>
                          <a:latin typeface="Arial Black" pitchFamily="34" charset="0"/>
                        </a:rPr>
                        <a:t>САБИРАЊЕ И ОДУЗИМАЊЕ</a:t>
                      </a:r>
                      <a:endParaRPr lang="sr-Cyrl-CS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>
                          <a:latin typeface="Arial Black" pitchFamily="34" charset="0"/>
                        </a:rPr>
                        <a:t>МНОЖЕЊЕ И ДЕЉЕЊЕ</a:t>
                      </a:r>
                      <a:endParaRPr lang="sr-Cyrl-CS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>
                          <a:latin typeface="Arial Black" pitchFamily="34" charset="0"/>
                        </a:rPr>
                        <a:t>ТЕКСТУАЛНИ ЗАДАЦИ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>
                          <a:latin typeface="Arial Black" pitchFamily="34" charset="0"/>
                        </a:rPr>
                        <a:t>ПРЕДНОСТ РАЧУНСКИХ ОПЕРАЦИЈА</a:t>
                      </a:r>
                      <a:endParaRPr lang="sr-Cyrl-CS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>
                          <a:latin typeface="Arial Black" pitchFamily="34" charset="0"/>
                        </a:rPr>
                        <a:t>ЈЕДНАЧИНЕ И НЕЈЕДНАЧИНЕ</a:t>
                      </a:r>
                      <a:endParaRPr lang="sr-Cyrl-CS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 smtClean="0">
                          <a:latin typeface="Arial Black" pitchFamily="34" charset="0"/>
                        </a:rPr>
                        <a:t>ГЕОМЕТРИЈА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 smtClean="0">
                          <a:latin typeface="Arial Black" pitchFamily="34" charset="0"/>
                        </a:rPr>
                        <a:t>НОШЕЊЕ И УПОТРЕБА ПРИБОР</a:t>
                      </a:r>
                      <a:endParaRPr lang="sr-Cyrl-CS" sz="10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149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9558">
                <a:tc vMerge="1">
                  <a:txBody>
                    <a:bodyPr/>
                    <a:lstStyle/>
                    <a:p>
                      <a:endParaRPr lang="sr-Cyrl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Cyrl-C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607" marR="38607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2844" y="0"/>
          <a:ext cx="8858311" cy="5883258"/>
        </p:xfrm>
        <a:graphic>
          <a:graphicData uri="http://schemas.openxmlformats.org/drawingml/2006/table">
            <a:tbl>
              <a:tblPr/>
              <a:tblGrid>
                <a:gridCol w="1380681"/>
                <a:gridCol w="539033"/>
                <a:gridCol w="338341"/>
                <a:gridCol w="375642"/>
                <a:gridCol w="375642"/>
                <a:gridCol w="371964"/>
                <a:gridCol w="371964"/>
                <a:gridCol w="378268"/>
                <a:gridCol w="378268"/>
                <a:gridCol w="379319"/>
                <a:gridCol w="379319"/>
                <a:gridCol w="281074"/>
                <a:gridCol w="446041"/>
                <a:gridCol w="446041"/>
                <a:gridCol w="339391"/>
                <a:gridCol w="274245"/>
                <a:gridCol w="283701"/>
                <a:gridCol w="378268"/>
                <a:gridCol w="283701"/>
                <a:gridCol w="428704"/>
                <a:gridCol w="428704"/>
              </a:tblGrid>
              <a:tr h="17745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100" b="1" dirty="0">
                          <a:latin typeface="Times New Roman"/>
                          <a:ea typeface="Times New Roman"/>
                        </a:rPr>
                        <a:t>ФИЗИЧКО </a:t>
                      </a:r>
                      <a:r>
                        <a:rPr lang="sr-Cyrl-CS" sz="1100" b="1" dirty="0" smtClean="0">
                          <a:latin typeface="Times New Roman"/>
                          <a:ea typeface="Times New Roman"/>
                        </a:rPr>
                        <a:t>ВАСПИТАЊЕ</a:t>
                      </a:r>
                      <a:endParaRPr lang="sr-Latn-CS" sz="11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Latn-CS" sz="11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Latn-CS" sz="11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Latn-CS" sz="11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Latn-CS" sz="11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Latn-CS" sz="11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sr-Cyrl-CS" sz="105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ФИЗИЧКЕ СПОСОБНОСТИ</a:t>
                      </a:r>
                      <a:endParaRPr lang="sr-Latn-CS" sz="1050" b="1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sr-Cyrl-CS" sz="10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СПОРТСКО ТЕХНИЧКА ДОСТИГНУЋА</a:t>
                      </a:r>
                      <a:endParaRPr lang="sr-Latn-CS" sz="1050" b="1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sr-Cyrl-CS" sz="12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вежбе обликовања</a:t>
                      </a:r>
                      <a:endParaRPr lang="sr-Latn-CS" sz="1200" b="1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sr-Cyrl-CS" sz="12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сарадња у групи/тиму</a:t>
                      </a:r>
                      <a:endParaRPr lang="sr-Latn-CS" sz="1200" b="1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поштује </a:t>
                      </a:r>
                      <a:r>
                        <a:rPr lang="sr-Cyrl-CS" sz="12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правила </a:t>
                      </a:r>
                      <a:r>
                        <a:rPr lang="sr-Cyrl-C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игре</a:t>
                      </a:r>
                      <a:endParaRPr lang="sr-Latn-CS" sz="1200" b="1" dirty="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2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опрема</a:t>
                      </a:r>
                      <a:endParaRPr lang="sr-Latn-CS" sz="1200" b="1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100" b="1" dirty="0">
                          <a:latin typeface="Times New Roman"/>
                          <a:ea typeface="Times New Roman"/>
                        </a:rPr>
                        <a:t>Ангажовање/ активност на часу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Препоруказа</a:t>
                      </a:r>
                      <a:r>
                        <a:rPr lang="en-US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1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даље</a:t>
                      </a:r>
                      <a:r>
                        <a:rPr lang="en-US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en-US" sz="11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напредовање</a:t>
                      </a:r>
                      <a:endParaRPr lang="sr-Latn-CS" sz="1100" b="1" dirty="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551"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sr-Cyrl-C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висина</a:t>
                      </a:r>
                      <a:endParaRPr lang="sr-Latn-CS" sz="1200" b="1" dirty="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sr-Cyrl-C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тежина</a:t>
                      </a:r>
                      <a:endParaRPr lang="sr-Latn-CS" sz="1200" b="1" dirty="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sr-Cyrl-C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трчање 30м</a:t>
                      </a:r>
                      <a:endParaRPr lang="sr-Latn-CS" sz="1200" b="1" dirty="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sr-Cyrl-C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скок удаљ из места</a:t>
                      </a:r>
                      <a:endParaRPr lang="sr-Latn-CS" sz="1200" b="1" dirty="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скок удаљ из залета</a:t>
                      </a:r>
                      <a:endParaRPr lang="sr-Latn-CS" sz="1200" b="1" dirty="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одбијање лопте</a:t>
                      </a:r>
                      <a:endParaRPr lang="sr-Latn-CS" sz="1200" b="1" dirty="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C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вијача</a:t>
                      </a:r>
                      <a:endParaRPr lang="sr-Latn-CS" sz="1200" b="1" dirty="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бацање и хватање</a:t>
                      </a:r>
                      <a:endParaRPr lang="sr-Latn-CS" sz="1200" b="1" dirty="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sr-Cyrl-C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дохватно вратило</a:t>
                      </a:r>
                      <a:endParaRPr lang="sr-Latn-CS" sz="1200" b="1" dirty="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sr-Cyrl-C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колут напред и назад</a:t>
                      </a:r>
                      <a:endParaRPr lang="sr-Latn-CS" sz="1200" b="1" dirty="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састав на тлу</a:t>
                      </a:r>
                      <a:endParaRPr lang="sr-Latn-CS" sz="1200" b="1" dirty="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sr-Cyrl-C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греда</a:t>
                      </a:r>
                      <a:endParaRPr lang="sr-Latn-CS" sz="1200" b="1" dirty="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вежбе реквизитима</a:t>
                      </a:r>
                      <a:endParaRPr lang="sr-Latn-CS" sz="1200" b="1" dirty="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3025" marR="730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скокови у дубину</a:t>
                      </a:r>
                      <a:endParaRPr lang="sr-Latn-CS" sz="1200" b="1" dirty="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198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CS" sz="1000" b="1" dirty="0">
                          <a:latin typeface="Times New Roman"/>
                          <a:ea typeface="Times New Roman"/>
                        </a:rPr>
                        <a:t>ИМЕ И ПРЕЗИМЕ</a:t>
                      </a:r>
                      <a:endParaRPr lang="sr-Latn-CS" sz="1000" b="1" dirty="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22584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sr-Cyrl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 dirty="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 dirty="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 dirty="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 dirty="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13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sr-Cyrl-CS" sz="700">
                          <a:latin typeface="Times New Roman"/>
                          <a:ea typeface="Times New Roman"/>
                        </a:rPr>
                        <a:t> </a:t>
                      </a: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sr-Cyrl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13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sr-Cyrl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sr-Cyrl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13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sr-Cyrl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sr-Cyrl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13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sr-Cyrl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13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76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865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13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13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8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571500" algn="l"/>
                        </a:tabLst>
                      </a:pPr>
                      <a:endParaRPr lang="sr-Cyrl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CS" sz="700" dirty="0">
                        <a:latin typeface="Times New Roman"/>
                        <a:ea typeface="Times New Roman"/>
                      </a:endParaRPr>
                    </a:p>
                  </a:txBody>
                  <a:tcPr marL="39047" marR="390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214313" y="6000750"/>
            <a:ext cx="87153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1600"/>
              <a:t>ПРЕПОРУКЕ: П – треба да поштује договорена правила; О – треба да редовно доноси опрему; В – треба да се труди  да правилно реализује вежбе</a:t>
            </a:r>
            <a:r>
              <a:rPr lang="sr-Latn-CS" sz="1600"/>
              <a:t>;</a:t>
            </a:r>
          </a:p>
          <a:p>
            <a:r>
              <a:rPr lang="sr-Cyrl-CS" sz="1600"/>
              <a:t>М – побољшати однос према раду</a:t>
            </a:r>
            <a:r>
              <a:rPr lang="sr-Latn-CS" sz="1600"/>
              <a:t>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87450" y="620713"/>
            <a:ext cx="681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800" b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Могуће негативне последице </a:t>
            </a:r>
            <a:r>
              <a:rPr lang="sr-Latn-CS" sz="2800" b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оцењивањ</a:t>
            </a:r>
            <a:r>
              <a:rPr lang="sr-Cyrl-CS" sz="2800" b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а</a:t>
            </a:r>
            <a:r>
              <a:rPr lang="sr-Cyrl-CS">
                <a:solidFill>
                  <a:schemeClr val="bg1"/>
                </a:solidFill>
                <a:latin typeface="Calibri" pitchFamily="34" charset="0"/>
                <a:cs typeface="Arial" charset="0"/>
              </a:rPr>
              <a:t>:</a:t>
            </a:r>
            <a:endParaRPr lang="sr-Latn-CS">
              <a:latin typeface="Calibri" pitchFamily="34" charset="0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650" y="1484313"/>
            <a:ext cx="7345363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sr-Latn-CS">
                <a:latin typeface="Calibri" pitchFamily="34" charset="0"/>
                <a:cs typeface="Arial" charset="0"/>
              </a:rPr>
              <a:t>УНОСИ СТРАХ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sr-Latn-CS">
                <a:latin typeface="Calibri" pitchFamily="34" charset="0"/>
                <a:cs typeface="Arial" charset="0"/>
              </a:rPr>
              <a:t>РАЗВИЈА НИСКО САМОПОУЗДАЊЕ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sr-Latn-CS">
                <a:latin typeface="Calibri" pitchFamily="34" charset="0"/>
                <a:cs typeface="Arial" charset="0"/>
              </a:rPr>
              <a:t>СТВАРА КОД УЧЕНИКА ЛОШУ СЛИКУ О СЕБИ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sr-Latn-CS">
                <a:latin typeface="Calibri" pitchFamily="34" charset="0"/>
                <a:cs typeface="Arial" charset="0"/>
              </a:rPr>
              <a:t>СТВАРА ТАКМИЧАРСКУ АТМОСФЕРУ, А ТО МОЖЕ НЕПОВОЉНО ДЕЛОВАТИ НА КЛИМУ У ОДЕЉЕЊУ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sr-Latn-CS">
                <a:latin typeface="Calibri" pitchFamily="34" charset="0"/>
                <a:cs typeface="Arial" charset="0"/>
              </a:rPr>
              <a:t>УТИЧЕ НА СНИЖАВАЊЕ ЗАДОВОЉСТВА ШКОЛОМ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sr-Latn-CS">
              <a:latin typeface="Calibri" pitchFamily="34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sr-Latn-CS">
                <a:latin typeface="Calibri" pitchFamily="34" charset="0"/>
                <a:cs typeface="Arial" charset="0"/>
              </a:rPr>
              <a:t>ДУГОРОЧНЕ ПОСЛЕДИЦЕ – МОЖЕ ИМАТИ ВЕЛИКИ НЕГАТИВАН УТИЦАЈ НА ДАЉИ ЖИВОТ ДЕТЕТА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86813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0"/>
            <a:ext cx="878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3"/>
            <a:ext cx="8786813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714375" y="428625"/>
            <a:ext cx="7467600" cy="48736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sr-Cyrl-CS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sr-Cyrl-CS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sr-Cyrl-CS" smtClean="0"/>
              <a:t>Још инструмената за праћење напредовања ученика може се наћи на адреси: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sr-Latn-CS" u="sng" smtClean="0">
                <a:hlinkClick r:id="rId3"/>
              </a:rPr>
              <a:t>http://ocenjivanje.wordpress.com</a:t>
            </a:r>
            <a:r>
              <a:rPr lang="sr-Latn-CS" smtClean="0"/>
              <a:t>  </a:t>
            </a:r>
          </a:p>
          <a:p>
            <a:pPr eaLnBrk="1" hangingPunct="1"/>
            <a:endParaRPr lang="sr-Cyrl-CS" smtClean="0"/>
          </a:p>
          <a:p>
            <a:pPr eaLnBrk="1" hangingPunct="1"/>
            <a:endParaRPr lang="sr-Cyrl-CS" smtClean="0"/>
          </a:p>
          <a:p>
            <a:pPr algn="ctr" eaLnBrk="1" hangingPunct="1">
              <a:buFont typeface="Wingdings" pitchFamily="2" charset="2"/>
              <a:buNone/>
            </a:pPr>
            <a:r>
              <a:rPr lang="sr-Cyrl-CS" smtClean="0"/>
              <a:t>Хвала на пажњи!</a:t>
            </a:r>
            <a:endParaRPr lang="sr-Latn-CS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 rot="10800000" flipV="1">
            <a:off x="611188" y="620713"/>
            <a:ext cx="7772400" cy="120015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r-Cyrl-CS" sz="2000" b="1" cap="none" smtClean="0">
                <a:solidFill>
                  <a:schemeClr val="hlink"/>
                </a:solidFill>
              </a:rPr>
              <a:t>НАСТАВНИК ОЦЕЊИВАЊЕ СПРОВОДИ У СКЛАДУ СА ЗАКОНОМ О ОСНОВНОМ ОБРАЗОВАЊУ И СА ПРАВИЛНИКОМ О ОЦЕЊИВАЊУ.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/>
          <a:srcRect t="30026"/>
          <a:stretch>
            <a:fillRect/>
          </a:stretch>
        </p:blipFill>
        <p:spPr bwMode="auto">
          <a:xfrm>
            <a:off x="900113" y="3214686"/>
            <a:ext cx="7548562" cy="335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9812575">
            <a:off x="7370763" y="1268413"/>
            <a:ext cx="1600200" cy="6477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dirty="0"/>
              <a:t>Регулисано законом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/>
          <a:srcRect l="11987" t="39027" r="48985" b="51575"/>
          <a:stretch>
            <a:fillRect/>
          </a:stretch>
        </p:blipFill>
        <p:spPr bwMode="auto">
          <a:xfrm>
            <a:off x="1142976" y="2050858"/>
            <a:ext cx="6357982" cy="9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66225" cy="6858000"/>
          </a:xfrm>
        </p:spPr>
      </p:pic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570037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19088" indent="-319088" algn="r">
              <a:buClr>
                <a:srgbClr val="E46C0A"/>
              </a:buClr>
            </a:pPr>
            <a:r>
              <a:rPr lang="sr-Latn-CS" sz="2900" cap="none" dirty="0" smtClean="0"/>
              <a:t>Шта је ново у</a:t>
            </a:r>
            <a:br>
              <a:rPr lang="sr-Latn-CS" sz="2900" cap="none" dirty="0" smtClean="0"/>
            </a:br>
            <a:r>
              <a:rPr lang="sr-Latn-CS" sz="2900" cap="none" dirty="0" smtClean="0"/>
              <a:t>Правилнику о оцењивању?</a:t>
            </a:r>
            <a:br>
              <a:rPr lang="sr-Latn-CS" sz="2900" cap="none" dirty="0" smtClean="0"/>
            </a:br>
            <a:r>
              <a:rPr lang="sr-Cyrl-CS" sz="2900" cap="none" dirty="0" smtClean="0"/>
              <a:t> </a:t>
            </a:r>
            <a:endParaRPr lang="en-US" sz="2900" cap="none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5288" y="1744663"/>
            <a:ext cx="8175625" cy="511333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>
                <a:srgbClr val="E46C0A"/>
              </a:buClr>
            </a:pPr>
            <a:r>
              <a:rPr lang="sr-Cyrl-CS" smtClean="0">
                <a:solidFill>
                  <a:srgbClr val="404040"/>
                </a:solidFill>
              </a:rPr>
              <a:t> </a:t>
            </a:r>
            <a:r>
              <a:rPr lang="en-US" smtClean="0">
                <a:solidFill>
                  <a:srgbClr val="404040"/>
                </a:solidFill>
              </a:rPr>
              <a:t>... </a:t>
            </a:r>
            <a:r>
              <a:rPr lang="sr-Cyrl-CS" smtClean="0">
                <a:solidFill>
                  <a:srgbClr val="404040"/>
                </a:solidFill>
              </a:rPr>
              <a:t>ученик оспособљава за објективну процену </a:t>
            </a:r>
            <a:r>
              <a:rPr lang="sr-Cyrl-CS" smtClean="0">
                <a:solidFill>
                  <a:srgbClr val="FF0000"/>
                </a:solidFill>
              </a:rPr>
              <a:t>сопствених постигнућа </a:t>
            </a:r>
            <a:r>
              <a:rPr lang="sr-Cyrl-CS" smtClean="0">
                <a:solidFill>
                  <a:srgbClr val="404040"/>
                </a:solidFill>
              </a:rPr>
              <a:t>и постигнућа </a:t>
            </a:r>
            <a:r>
              <a:rPr lang="sr-Cyrl-CS" smtClean="0">
                <a:solidFill>
                  <a:srgbClr val="FF0000"/>
                </a:solidFill>
              </a:rPr>
              <a:t>других ученика </a:t>
            </a:r>
            <a:r>
              <a:rPr lang="sr-Cyrl-CS" smtClean="0">
                <a:solidFill>
                  <a:srgbClr val="404040"/>
                </a:solidFill>
              </a:rPr>
              <a:t>...</a:t>
            </a:r>
          </a:p>
          <a:p>
            <a:pPr marL="0" indent="0">
              <a:lnSpc>
                <a:spcPct val="90000"/>
              </a:lnSpc>
              <a:buClr>
                <a:srgbClr val="E46C0A"/>
              </a:buClr>
            </a:pPr>
            <a:r>
              <a:rPr lang="en-US" smtClean="0">
                <a:solidFill>
                  <a:srgbClr val="404040"/>
                </a:solidFill>
              </a:rPr>
              <a:t>...</a:t>
            </a:r>
            <a:r>
              <a:rPr lang="sr-Cyrl-CS" smtClean="0">
                <a:solidFill>
                  <a:srgbClr val="404040"/>
                </a:solidFill>
              </a:rPr>
              <a:t> оцењивање </a:t>
            </a:r>
            <a:r>
              <a:rPr lang="sr-Cyrl-CS" smtClean="0">
                <a:solidFill>
                  <a:srgbClr val="FF0000"/>
                </a:solidFill>
              </a:rPr>
              <a:t>без дискриминације </a:t>
            </a:r>
            <a:r>
              <a:rPr lang="sr-Cyrl-CS" smtClean="0">
                <a:solidFill>
                  <a:srgbClr val="404040"/>
                </a:solidFill>
              </a:rPr>
              <a:t>и издвајања по било ком основу</a:t>
            </a:r>
          </a:p>
          <a:p>
            <a:pPr marL="0" indent="0">
              <a:lnSpc>
                <a:spcPct val="90000"/>
              </a:lnSpc>
              <a:buClr>
                <a:srgbClr val="E46C0A"/>
              </a:buClr>
            </a:pPr>
            <a:r>
              <a:rPr lang="sr-Cyrl-CS" smtClean="0">
                <a:solidFill>
                  <a:srgbClr val="404040"/>
                </a:solidFill>
              </a:rPr>
              <a:t>... </a:t>
            </a:r>
            <a:r>
              <a:rPr lang="sr-Cyrl-CS" smtClean="0">
                <a:solidFill>
                  <a:srgbClr val="FF0000"/>
                </a:solidFill>
              </a:rPr>
              <a:t>уважавање индивидуалних разлика</a:t>
            </a:r>
            <a:r>
              <a:rPr lang="sr-Cyrl-CS" smtClean="0">
                <a:solidFill>
                  <a:srgbClr val="404040"/>
                </a:solidFill>
              </a:rPr>
              <a:t>, потреба, узраста, претходних постигнућа ученика</a:t>
            </a:r>
          </a:p>
          <a:p>
            <a:pPr marL="0" indent="0">
              <a:lnSpc>
                <a:spcPct val="90000"/>
              </a:lnSpc>
              <a:buClr>
                <a:srgbClr val="E46C0A"/>
              </a:buClr>
            </a:pPr>
            <a:r>
              <a:rPr lang="sr-Cyrl-CS" smtClean="0">
                <a:solidFill>
                  <a:srgbClr val="404040"/>
                </a:solidFill>
              </a:rPr>
              <a:t>... уважавање тренутних </a:t>
            </a:r>
            <a:r>
              <a:rPr lang="sr-Cyrl-CS" smtClean="0">
                <a:solidFill>
                  <a:srgbClr val="FF0000"/>
                </a:solidFill>
              </a:rPr>
              <a:t>услова</a:t>
            </a:r>
            <a:r>
              <a:rPr lang="sr-Cyrl-CS" smtClean="0">
                <a:solidFill>
                  <a:srgbClr val="404040"/>
                </a:solidFill>
              </a:rPr>
              <a:t> у којима се оцењивање одвија.</a:t>
            </a:r>
            <a:endParaRPr lang="en-US" smtClean="0">
              <a:solidFill>
                <a:srgbClr val="40404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7538" y="6237288"/>
            <a:ext cx="4572000" cy="381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1000" b="1" i="1" dirty="0"/>
              <a:t>Интерактивним</a:t>
            </a:r>
            <a:r>
              <a:rPr lang="sr-Latn-CS" sz="1000" b="1" i="1" dirty="0"/>
              <a:t> </a:t>
            </a:r>
            <a:r>
              <a:rPr lang="sr-Cyrl-CS" sz="1000" b="1" i="1" dirty="0"/>
              <a:t>методама</a:t>
            </a:r>
            <a:r>
              <a:rPr lang="sr-Latn-CS" sz="1000" b="1" i="1" dirty="0"/>
              <a:t> </a:t>
            </a:r>
            <a:r>
              <a:rPr lang="sr-Cyrl-CS" sz="1000" b="1" i="1" dirty="0"/>
              <a:t>кроз</a:t>
            </a:r>
            <a:r>
              <a:rPr lang="sr-Latn-CS" sz="1000" b="1" i="1" dirty="0"/>
              <a:t> </a:t>
            </a:r>
            <a:r>
              <a:rPr lang="sr-Cyrl-CS" sz="1000" b="1" i="1" dirty="0"/>
              <a:t>наставу</a:t>
            </a:r>
            <a:r>
              <a:rPr lang="sr-Latn-CS" sz="1000" b="1" i="1" dirty="0"/>
              <a:t> </a:t>
            </a:r>
            <a:r>
              <a:rPr lang="sr-Cyrl-CS" sz="1000" b="1" i="1" dirty="0"/>
              <a:t>до</a:t>
            </a:r>
            <a:r>
              <a:rPr lang="sr-Latn-CS" sz="1000" b="1" i="1" dirty="0"/>
              <a:t> </a:t>
            </a:r>
            <a:r>
              <a:rPr lang="sr-Cyrl-CS" sz="1000" b="1" i="1" dirty="0"/>
              <a:t>оцене</a:t>
            </a:r>
            <a:r>
              <a:rPr lang="sr-Latn-CS" sz="1000" b="1" i="1" dirty="0"/>
              <a:t> </a:t>
            </a:r>
            <a:r>
              <a:rPr lang="sr-Cyrl-CS" sz="1000" b="1" i="1" dirty="0"/>
              <a:t>која</a:t>
            </a:r>
            <a:r>
              <a:rPr lang="sr-Latn-CS" sz="1000" b="1" i="1" dirty="0"/>
              <a:t> </a:t>
            </a:r>
            <a:r>
              <a:rPr lang="sr-Cyrl-CS" sz="1000" b="1" i="1" dirty="0"/>
              <a:t>мотивише</a:t>
            </a:r>
            <a:endParaRPr lang="x-none" sz="1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44" y="0"/>
            <a:ext cx="8678863" cy="58477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/>
              <a:buChar char=""/>
              <a:defRPr/>
            </a:pPr>
            <a:r>
              <a:rPr lang="sr-Cyrl-C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Формативно </a:t>
            </a:r>
            <a:r>
              <a:rPr lang="sr-Cyrl-C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оцењивање –</a:t>
            </a:r>
            <a:r>
              <a:rPr lang="sr-Cyrl-C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редовно проверавање постигнућа и праћење владања ученика </a:t>
            </a:r>
            <a:r>
              <a:rPr lang="sr-Cyrl-CS" sz="2200" dirty="0">
                <a:solidFill>
                  <a:srgbClr val="FF0000"/>
                </a:solidFill>
                <a:latin typeface="+mn-lt"/>
              </a:rPr>
              <a:t>у току </a:t>
            </a:r>
            <a:r>
              <a:rPr lang="sr-Cyrl-C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савладавања школског програма, садржи </a:t>
            </a:r>
            <a:r>
              <a:rPr lang="sr-Cyrl-CS" sz="2200" dirty="0">
                <a:solidFill>
                  <a:srgbClr val="FF0000"/>
                </a:solidFill>
                <a:latin typeface="+mn-lt"/>
              </a:rPr>
              <a:t>повратну информацију </a:t>
            </a:r>
            <a:r>
              <a:rPr lang="sr-Cyrl-C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 </a:t>
            </a:r>
            <a:r>
              <a:rPr lang="sr-Cyrl-CS" sz="2200" dirty="0">
                <a:solidFill>
                  <a:srgbClr val="FF0000"/>
                </a:solidFill>
                <a:latin typeface="+mn-lt"/>
              </a:rPr>
              <a:t>препоруке</a:t>
            </a:r>
            <a:r>
              <a:rPr lang="sr-Cyrl-C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 даље напредовање и, по правилу, </a:t>
            </a:r>
            <a:r>
              <a:rPr lang="sr-Cyrl-CS" sz="2200" dirty="0">
                <a:solidFill>
                  <a:srgbClr val="FF0000"/>
                </a:solidFill>
                <a:latin typeface="+mn-lt"/>
              </a:rPr>
              <a:t>евидентира се у педагошкој документацији наставника. </a:t>
            </a:r>
            <a:endParaRPr lang="sr-Latn-CS" sz="2200" dirty="0">
              <a:solidFill>
                <a:srgbClr val="FF0000"/>
              </a:solidFill>
              <a:latin typeface="+mn-lt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/>
              <a:buChar char=""/>
              <a:defRPr/>
            </a:pPr>
            <a:r>
              <a:rPr lang="sr-Cyrl-C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Сумативно оцењивање –</a:t>
            </a:r>
            <a:r>
              <a:rPr lang="sr-Cyrl-C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вредновање постигнућа </a:t>
            </a:r>
            <a:r>
              <a:rPr lang="sr-Cyrl-CS" sz="2200" dirty="0">
                <a:solidFill>
                  <a:srgbClr val="FF0000"/>
                </a:solidFill>
                <a:latin typeface="+mn-lt"/>
              </a:rPr>
              <a:t>ученика на крају</a:t>
            </a:r>
            <a:r>
              <a:rPr lang="sr-Cyrl-C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програмске целине или за класификациони период из предмета са и без модула и владања. Оцене добијене сумативним оцењивањем су, </a:t>
            </a:r>
            <a:r>
              <a:rPr lang="sr-Cyrl-CS" sz="2200" dirty="0">
                <a:solidFill>
                  <a:srgbClr val="FF0000"/>
                </a:solidFill>
                <a:latin typeface="+mn-lt"/>
              </a:rPr>
              <a:t>по правилу, бројчане </a:t>
            </a:r>
            <a:r>
              <a:rPr lang="sr-Cyrl-C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 уносе се у прописану </a:t>
            </a:r>
            <a:r>
              <a:rPr lang="sr-Cyrl-CS" sz="2200" dirty="0">
                <a:solidFill>
                  <a:srgbClr val="FF0000"/>
                </a:solidFill>
                <a:latin typeface="+mn-lt"/>
              </a:rPr>
              <a:t>евиденцију о образовно-васпитном раду (дневник).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/>
              <a:buChar char=""/>
              <a:defRPr/>
            </a:pPr>
            <a:r>
              <a:rPr lang="sr-Cyrl-C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Дијагностичко оцењивање –</a:t>
            </a:r>
            <a:r>
              <a:rPr lang="sr-Cyrl-C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на почетку школске године наставник процењује </a:t>
            </a:r>
            <a:r>
              <a:rPr lang="sr-Cyrl-CS" sz="2200" dirty="0">
                <a:solidFill>
                  <a:srgbClr val="FF0000"/>
                </a:solidFill>
                <a:latin typeface="+mn-lt"/>
              </a:rPr>
              <a:t>претходна постигнућа ученика </a:t>
            </a:r>
            <a:r>
              <a:rPr lang="sr-Cyrl-C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у оквиру одређене области; резултат иницијалног процењивања </a:t>
            </a:r>
            <a:r>
              <a:rPr lang="sr-Cyrl-CS" sz="2200" dirty="0">
                <a:solidFill>
                  <a:srgbClr val="FF0000"/>
                </a:solidFill>
                <a:latin typeface="+mn-lt"/>
              </a:rPr>
              <a:t>не оцењује се </a:t>
            </a:r>
            <a:r>
              <a:rPr lang="sr-Cyrl-C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 </a:t>
            </a:r>
            <a:r>
              <a:rPr lang="sr-Cyrl-CS" sz="2200" dirty="0">
                <a:solidFill>
                  <a:srgbClr val="FF0000"/>
                </a:solidFill>
                <a:latin typeface="+mn-lt"/>
              </a:rPr>
              <a:t>служи за планирање</a:t>
            </a:r>
            <a:r>
              <a:rPr lang="sr-Cyrl-C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рада наставника и даље праћење напредовања ученика.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365125"/>
            <a:ext cx="4691062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  <a:cs typeface="Arial" charset="0"/>
              </a:rPr>
              <a:t>     </a:t>
            </a:r>
            <a:r>
              <a:rPr lang="ru-RU" sz="2000">
                <a:latin typeface="Calibri" pitchFamily="34" charset="0"/>
                <a:cs typeface="Arial" charset="0"/>
              </a:rPr>
              <a:t>Учитељ има </a:t>
            </a:r>
            <a:r>
              <a:rPr lang="ru-RU" sz="20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професионалну слободу </a:t>
            </a:r>
            <a:r>
              <a:rPr lang="ru-RU" sz="2000">
                <a:latin typeface="Calibri" pitchFamily="34" charset="0"/>
                <a:cs typeface="Arial" charset="0"/>
              </a:rPr>
              <a:t>да самостално креира сопствени систем планирања, праћења, евидентирања, процењивања и вредновања постигнућа ученика, односно квалитета реализоване наставе. </a:t>
            </a:r>
          </a:p>
          <a:p>
            <a:pPr algn="just"/>
            <a:endParaRPr lang="ru-RU" sz="2000">
              <a:latin typeface="Calibri" pitchFamily="34" charset="0"/>
              <a:cs typeface="Arial" charset="0"/>
            </a:endParaRPr>
          </a:p>
          <a:p>
            <a:pPr algn="just"/>
            <a:r>
              <a:rPr lang="ru-RU" sz="2000">
                <a:latin typeface="Calibri" pitchFamily="34" charset="0"/>
                <a:cs typeface="Arial" charset="0"/>
              </a:rPr>
              <a:t>     У складу са </a:t>
            </a:r>
            <a:r>
              <a:rPr lang="ru-RU" sz="20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планом и програмом за предмет</a:t>
            </a:r>
            <a:r>
              <a:rPr lang="ru-RU" sz="2000">
                <a:latin typeface="Calibri" pitchFamily="34" charset="0"/>
                <a:cs typeface="Arial" charset="0"/>
              </a:rPr>
              <a:t>, учитељ бира теме, садржаје и активности које сматра релавантним, дефинише нивое постигнућа које ученик треба да оствари и изграђује систем вредновања. </a:t>
            </a:r>
          </a:p>
          <a:p>
            <a:pPr algn="just"/>
            <a:endParaRPr lang="ru-RU" sz="2000">
              <a:latin typeface="Calibri" pitchFamily="34" charset="0"/>
              <a:cs typeface="Arial" charset="0"/>
            </a:endParaRPr>
          </a:p>
          <a:p>
            <a:pPr algn="just"/>
            <a:r>
              <a:rPr lang="ru-RU" sz="2000">
                <a:latin typeface="Calibri" pitchFamily="34" charset="0"/>
                <a:cs typeface="Arial" charset="0"/>
              </a:rPr>
              <a:t>      Са овим системом упознаје ученике развијајући код њих способност процењивања квалитета сопственог знања, напретка и анагажовања.</a:t>
            </a:r>
            <a:endParaRPr lang="sr-Cyrl-CS" sz="2000">
              <a:latin typeface="Calibri" pitchFamily="34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27763" y="333375"/>
            <a:ext cx="2559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  <a:cs typeface="Arial" charset="0"/>
              </a:rPr>
              <a:t>Поступци</a:t>
            </a:r>
            <a:r>
              <a:rPr lang="sr-Latn-CS" sz="4000">
                <a:latin typeface="Calibri" pitchFamily="34" charset="0"/>
                <a:cs typeface="Arial" charset="0"/>
              </a:rPr>
              <a:t>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76825" y="1052513"/>
            <a:ext cx="2078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  <a:cs typeface="Arial" charset="0"/>
              </a:rPr>
              <a:t>Посматрање</a:t>
            </a:r>
            <a:r>
              <a:rPr lang="sr-Latn-CS" sz="2400">
                <a:latin typeface="Calibri" pitchFamily="34" charset="0"/>
                <a:cs typeface="Arial" charset="0"/>
              </a:rPr>
              <a:t>,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54738" y="1676400"/>
            <a:ext cx="202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  <a:cs typeface="Arial" charset="0"/>
              </a:rPr>
              <a:t>Испитивање</a:t>
            </a:r>
            <a:r>
              <a:rPr lang="sr-Latn-CS" sz="2400">
                <a:latin typeface="Calibri" pitchFamily="34" charset="0"/>
                <a:cs typeface="Arial" charset="0"/>
              </a:rPr>
              <a:t>,</a:t>
            </a:r>
            <a:endParaRPr lang="sr-Latn-CS">
              <a:latin typeface="Calibri" pitchFamily="34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361238" y="2046288"/>
            <a:ext cx="15700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  <a:cs typeface="Arial" charset="0"/>
              </a:rPr>
              <a:t>тестирање</a:t>
            </a:r>
            <a:endParaRPr lang="sr-Latn-CS">
              <a:latin typeface="Calibri" pitchFamily="34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737350" y="2743200"/>
            <a:ext cx="350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  <a:cs typeface="Arial" charset="0"/>
              </a:rPr>
              <a:t>и</a:t>
            </a:r>
            <a:endParaRPr lang="sr-Latn-CS" sz="2400">
              <a:latin typeface="Calibri" pitchFamily="34" charset="0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932363" y="3284538"/>
            <a:ext cx="3455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  <a:cs typeface="Arial" charset="0"/>
              </a:rPr>
              <a:t>продукти ученичких активности</a:t>
            </a:r>
            <a:r>
              <a:rPr lang="sr-Latn-CS" sz="2400">
                <a:latin typeface="Calibri" pitchFamily="34" charset="0"/>
                <a:cs typeface="Arial" charset="0"/>
              </a:rPr>
              <a:t>,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580063" y="4292600"/>
            <a:ext cx="2397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  <a:cs typeface="Arial" charset="0"/>
              </a:rPr>
              <a:t>домаћи задаци</a:t>
            </a:r>
            <a:r>
              <a:rPr lang="sr-Latn-CS" sz="2400">
                <a:latin typeface="Calibri" pitchFamily="34" charset="0"/>
                <a:cs typeface="Arial" charset="0"/>
              </a:rPr>
              <a:t>,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148263" y="4941888"/>
            <a:ext cx="352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  <a:cs typeface="Arial" charset="0"/>
              </a:rPr>
              <a:t>разговор са</a:t>
            </a:r>
            <a:r>
              <a:rPr lang="sr-Latn-CS" sz="2400">
                <a:latin typeface="Calibri" pitchFamily="34" charset="0"/>
                <a:cs typeface="Arial" charset="0"/>
              </a:rPr>
              <a:t> </a:t>
            </a:r>
            <a:r>
              <a:rPr lang="sr-Cyrl-CS" sz="2400">
                <a:latin typeface="Calibri" pitchFamily="34" charset="0"/>
                <a:cs typeface="Arial" charset="0"/>
              </a:rPr>
              <a:t>ученицима</a:t>
            </a:r>
            <a:r>
              <a:rPr lang="sr-Latn-CS" sz="2400">
                <a:latin typeface="Calibri" pitchFamily="34" charset="0"/>
                <a:cs typeface="Arial" charset="0"/>
              </a:rPr>
              <a:t>,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11863" y="5734050"/>
            <a:ext cx="181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Cyrl-CS" sz="2400">
                <a:latin typeface="Calibri" pitchFamily="34" charset="0"/>
                <a:cs typeface="Arial" charset="0"/>
              </a:rPr>
              <a:t>дискусија…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532278">
            <a:off x="-141288" y="1062623"/>
            <a:ext cx="350043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152400" algn="just" eaLnBrk="0" hangingPunct="0">
              <a:defRPr/>
            </a:pPr>
            <a:r>
              <a:rPr lang="sr-Cyrl-CS" sz="1600" b="1" dirty="0" smtClean="0" bmk="">
                <a:latin typeface="Arial" pitchFamily="34" charset="0"/>
                <a:ea typeface="Times New Roman" pitchFamily="18" charset="0"/>
                <a:cs typeface="Arial" pitchFamily="34" charset="0"/>
              </a:rPr>
              <a:t>Ученик </a:t>
            </a:r>
            <a:r>
              <a:rPr lang="sr-Cyrl-CS" sz="1600" b="1" dirty="0" bmk="">
                <a:latin typeface="Arial" pitchFamily="34" charset="0"/>
                <a:ea typeface="Times New Roman" pitchFamily="18" charset="0"/>
                <a:cs typeface="Arial" pitchFamily="34" charset="0"/>
              </a:rPr>
              <a:t>се оцењује на основу: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3800" y="228600"/>
            <a:ext cx="4946650" cy="3324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152400" algn="just" eaLnBrk="0" hangingPunct="0">
              <a:buFont typeface="Arial" pitchFamily="34" charset="0"/>
              <a:buChar char="•"/>
              <a:defRPr/>
            </a:pPr>
            <a:r>
              <a:rPr lang="sr-Cyrl-CS" sz="1400" b="1" dirty="0" bmk="">
                <a:latin typeface="Arial" pitchFamily="34" charset="0"/>
                <a:ea typeface="Times New Roman" pitchFamily="18" charset="0"/>
                <a:cs typeface="Arial" pitchFamily="34" charset="0"/>
              </a:rPr>
              <a:t>усмене провере постигнућа</a:t>
            </a:r>
            <a:r>
              <a:rPr lang="sr-Cyrl-CS" sz="1400" dirty="0" bmk="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indent="152400" algn="just" eaLnBrk="0" hangingPunct="0">
              <a:buFont typeface="Arial" pitchFamily="34" charset="0"/>
              <a:buChar char="•"/>
              <a:defRPr/>
            </a:pPr>
            <a:r>
              <a:rPr lang="sr-Cyrl-CS" sz="1400" b="1" dirty="0" bmk="">
                <a:latin typeface="Arial" pitchFamily="34" charset="0"/>
                <a:ea typeface="Times New Roman" pitchFamily="18" charset="0"/>
                <a:cs typeface="Arial" pitchFamily="34" charset="0"/>
              </a:rPr>
              <a:t>писмене </a:t>
            </a:r>
            <a:r>
              <a:rPr lang="sr-Cyrl-CS" sz="1400" b="1" dirty="0" bmk="SADRZAJ_065">
                <a:latin typeface="Arial" pitchFamily="34" charset="0"/>
                <a:ea typeface="Times New Roman" pitchFamily="18" charset="0"/>
                <a:cs typeface="Arial" pitchFamily="34" charset="0"/>
              </a:rPr>
              <a:t>провере постигнућа и </a:t>
            </a:r>
          </a:p>
          <a:p>
            <a:pPr indent="152400" algn="just" eaLnBrk="0" hangingPunct="0">
              <a:buFont typeface="Arial" pitchFamily="34" charset="0"/>
              <a:buChar char="•"/>
              <a:defRPr/>
            </a:pPr>
            <a:r>
              <a:rPr lang="sr-Cyrl-CS" sz="1400" b="1" dirty="0" bmk="SADRZAJ_065">
                <a:latin typeface="Arial" pitchFamily="34" charset="0"/>
                <a:ea typeface="Times New Roman" pitchFamily="18" charset="0"/>
                <a:cs typeface="Arial" pitchFamily="34" charset="0"/>
              </a:rPr>
              <a:t>практичног рада</a:t>
            </a:r>
            <a:r>
              <a:rPr lang="sr-Cyrl-CS" sz="1400" dirty="0" bmk="SADRZAJ_065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indent="152400" algn="just" eaLnBrk="0" hangingPunct="0">
              <a:buFont typeface="Arial" pitchFamily="34" charset="0"/>
              <a:buChar char="•"/>
              <a:defRPr/>
            </a:pPr>
            <a:r>
              <a:rPr lang="sr-Cyrl-CS" sz="1400" dirty="0" bmk="SADRZAJ_065">
                <a:latin typeface="Arial" pitchFamily="34" charset="0"/>
                <a:ea typeface="Times New Roman" pitchFamily="18" charset="0"/>
                <a:cs typeface="Arial" pitchFamily="34" charset="0"/>
              </a:rPr>
              <a:t>активности и </a:t>
            </a:r>
          </a:p>
          <a:p>
            <a:pPr indent="152400" algn="just" eaLnBrk="0" hangingPunct="0">
              <a:buFont typeface="Arial" pitchFamily="34" charset="0"/>
              <a:buChar char="•"/>
              <a:defRPr/>
            </a:pPr>
            <a:r>
              <a:rPr lang="sr-Cyrl-CS" sz="1400" dirty="0" bmk="SADRZAJ_065">
                <a:latin typeface="Arial" pitchFamily="34" charset="0"/>
                <a:ea typeface="Times New Roman" pitchFamily="18" charset="0"/>
                <a:cs typeface="Arial" pitchFamily="34" charset="0"/>
              </a:rPr>
              <a:t>његових резултата </a:t>
            </a:r>
            <a:r>
              <a:rPr lang="sr-Cyrl-CS" sz="1400" dirty="0" bmk="SADRZAJ_066">
                <a:latin typeface="Arial" pitchFamily="34" charset="0"/>
                <a:ea typeface="Times New Roman" pitchFamily="18" charset="0"/>
                <a:cs typeface="Arial" pitchFamily="34" charset="0"/>
              </a:rPr>
              <a:t>рада, а нарочито: </a:t>
            </a:r>
          </a:p>
          <a:p>
            <a:pPr lvl="1" indent="152400" algn="just" eaLnBrk="0" hangingPunct="0">
              <a:buFont typeface="Wingdings" pitchFamily="2" charset="2"/>
              <a:buChar char="ü"/>
              <a:defRPr/>
            </a:pPr>
            <a:r>
              <a:rPr lang="sr-Cyrl-CS" sz="1400" b="1" dirty="0" bmk="SADRZAJ_066">
                <a:latin typeface="Arial" pitchFamily="34" charset="0"/>
                <a:ea typeface="Times New Roman" pitchFamily="18" charset="0"/>
                <a:cs typeface="Arial" pitchFamily="34" charset="0"/>
              </a:rPr>
              <a:t>излагања и представљања (изложба радова, резултати истраживања, модели, цртежи, постери, дизајнерска решења и др), </a:t>
            </a:r>
          </a:p>
          <a:p>
            <a:pPr lvl="1" indent="152400" algn="just" eaLnBrk="0" hangingPunct="0">
              <a:buFont typeface="Wingdings" pitchFamily="2" charset="2"/>
              <a:buChar char="ü"/>
              <a:defRPr/>
            </a:pPr>
            <a:r>
              <a:rPr lang="sr-Cyrl-CS" sz="1400" b="1" dirty="0" bmk="SADRZAJ_066">
                <a:latin typeface="Arial" pitchFamily="34" charset="0"/>
                <a:ea typeface="Times New Roman" pitchFamily="18" charset="0"/>
                <a:cs typeface="Arial" pitchFamily="34" charset="0"/>
              </a:rPr>
              <a:t>учешћа у дебати и дискусији, </a:t>
            </a:r>
          </a:p>
          <a:p>
            <a:pPr lvl="1" indent="152400" algn="just" eaLnBrk="0" hangingPunct="0">
              <a:buFont typeface="Wingdings" pitchFamily="2" charset="2"/>
              <a:buChar char="ü"/>
              <a:defRPr/>
            </a:pPr>
            <a:r>
              <a:rPr lang="sr-Cyrl-CS" sz="1400" b="1" dirty="0" bmk="SADRZAJ_066">
                <a:latin typeface="Arial" pitchFamily="34" charset="0"/>
                <a:ea typeface="Times New Roman" pitchFamily="18" charset="0"/>
                <a:cs typeface="Arial" pitchFamily="34" charset="0"/>
              </a:rPr>
              <a:t>писања есеја, домаћих задатака, </a:t>
            </a:r>
          </a:p>
          <a:p>
            <a:pPr lvl="1" indent="152400" algn="just" eaLnBrk="0" hangingPunct="0">
              <a:buFont typeface="Wingdings" pitchFamily="2" charset="2"/>
              <a:buChar char="ü"/>
              <a:defRPr/>
            </a:pPr>
            <a:r>
              <a:rPr lang="sr-Cyrl-CS" sz="1400" b="1" dirty="0" bmk="SADRZAJ_066">
                <a:latin typeface="Arial" pitchFamily="34" charset="0"/>
                <a:ea typeface="Times New Roman" pitchFamily="18" charset="0"/>
                <a:cs typeface="Arial" pitchFamily="34" charset="0"/>
              </a:rPr>
              <a:t>учешћа у различитим облицима групног рада, </a:t>
            </a:r>
          </a:p>
          <a:p>
            <a:pPr lvl="1" indent="152400" algn="just" eaLnBrk="0" hangingPunct="0">
              <a:buFont typeface="Wingdings" pitchFamily="2" charset="2"/>
              <a:buChar char="ü"/>
              <a:defRPr/>
            </a:pPr>
            <a:r>
              <a:rPr lang="sr-Cyrl-CS" sz="1400" b="1" dirty="0" bmk="SADRZAJ_066">
                <a:latin typeface="Arial" pitchFamily="34" charset="0"/>
                <a:ea typeface="Times New Roman" pitchFamily="18" charset="0"/>
                <a:cs typeface="Arial" pitchFamily="34" charset="0"/>
              </a:rPr>
              <a:t>рада на пројектима, </a:t>
            </a:r>
          </a:p>
          <a:p>
            <a:pPr lvl="1" indent="152400" algn="just" eaLnBrk="0" hangingPunct="0">
              <a:buFont typeface="Wingdings" pitchFamily="2" charset="2"/>
              <a:buChar char="ü"/>
              <a:defRPr/>
            </a:pPr>
            <a:r>
              <a:rPr lang="sr-Cyrl-CS" sz="1400" b="1" dirty="0" bmk="SADRZAJ_066">
                <a:latin typeface="Arial" pitchFamily="34" charset="0"/>
                <a:ea typeface="Times New Roman" pitchFamily="18" charset="0"/>
                <a:cs typeface="Arial" pitchFamily="34" charset="0"/>
              </a:rPr>
              <a:t>збирке одабраних ученикових продуката рада - портфолија</a:t>
            </a:r>
            <a:r>
              <a:rPr lang="sr-Cyrl-CS" sz="1400" dirty="0" bmk="SADRZAJ_066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indent="152400" algn="just" eaLnBrk="0" hangingPunct="0">
              <a:defRPr/>
            </a:pPr>
            <a:r>
              <a:rPr lang="sr-Cyrl-CS" sz="1400" dirty="0" bmk="SADRZAJ_066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складу са програмом наставног предмета</a:t>
            </a:r>
            <a:r>
              <a:rPr lang="sr-Cyrl-CS" sz="1400" dirty="0" bmk="SADRZAJ_066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810000"/>
            <a:ext cx="4572000" cy="26781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152400" algn="just" eaLnBrk="0" hangingPunct="0">
              <a:defRPr/>
            </a:pPr>
            <a:r>
              <a:rPr lang="sr-Cyrl-CS" sz="1400" dirty="0" bmk="SADRZAJ_066">
                <a:latin typeface="Arial" pitchFamily="34" charset="0"/>
                <a:ea typeface="Times New Roman" pitchFamily="18" charset="0"/>
                <a:cs typeface="Arial" pitchFamily="34" charset="0"/>
              </a:rPr>
              <a:t>Постигнуће ученика из </a:t>
            </a:r>
            <a:r>
              <a:rPr lang="sr-Cyrl-CS" sz="1400" b="1" dirty="0" bmk="SADRZAJ_066">
                <a:latin typeface="Arial" pitchFamily="34" charset="0"/>
                <a:ea typeface="Times New Roman" pitchFamily="18" charset="0"/>
                <a:cs typeface="Arial" pitchFamily="34" charset="0"/>
              </a:rPr>
              <a:t>практичног рада, огледа, лабораторијске </a:t>
            </a:r>
            <a:r>
              <a:rPr lang="sr-Cyrl-CS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 друге вежбе, уметничког наступа и спортске активности </a:t>
            </a:r>
            <a:r>
              <a:rPr lang="sr-Cyrl-C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оцењује се на основу:</a:t>
            </a:r>
          </a:p>
          <a:p>
            <a:pPr indent="152400" algn="just" eaLnBrk="0" hangingPunct="0">
              <a:buFont typeface="Arial" pitchFamily="34" charset="0"/>
              <a:buChar char="•"/>
              <a:defRPr/>
            </a:pPr>
            <a:r>
              <a:rPr lang="sr-Cyrl-C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CS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примене учениковог знања, </a:t>
            </a:r>
          </a:p>
          <a:p>
            <a:pPr indent="152400" algn="just" eaLnBrk="0" hangingPunct="0">
              <a:buFont typeface="Arial" pitchFamily="34" charset="0"/>
              <a:buChar char="•"/>
              <a:defRPr/>
            </a:pPr>
            <a:r>
              <a:rPr lang="sr-Cyrl-CS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самосталности, </a:t>
            </a:r>
          </a:p>
          <a:p>
            <a:pPr indent="152400" algn="just" eaLnBrk="0" hangingPunct="0">
              <a:buFont typeface="Arial" pitchFamily="34" charset="0"/>
              <a:buChar char="•"/>
              <a:defRPr/>
            </a:pPr>
            <a:r>
              <a:rPr lang="sr-Cyrl-CS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показаних вештина у коришћењу материјала, алата, инструмената и других помагала у извођењу задатка, као и </a:t>
            </a:r>
          </a:p>
          <a:p>
            <a:pPr indent="152400" algn="just" eaLnBrk="0" hangingPunct="0">
              <a:buFont typeface="Arial" pitchFamily="34" charset="0"/>
              <a:buChar char="•"/>
              <a:defRPr/>
            </a:pPr>
            <a:r>
              <a:rPr lang="sr-Cyrl-CS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примене мера заштите и безбедности према себи, другима и околини</a:t>
            </a:r>
            <a:r>
              <a:rPr lang="sr-Cyrl-C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indent="152400" algn="just" eaLnBrk="0" hangingPunct="0">
              <a:defRPr/>
            </a:pPr>
            <a:r>
              <a:rPr lang="sr-Cyrl-CS" sz="14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складу са програмом наставног предмета</a:t>
            </a:r>
            <a:r>
              <a:rPr lang="sr-Cyrl-C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sr-Cyrl-CS" sz="1400" dirty="0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 rot="-2123217">
            <a:off x="-214313" y="1765300"/>
            <a:ext cx="416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600" b="1">
                <a:latin typeface="Century Schoolbook" pitchFamily="18" charset="0"/>
              </a:rPr>
              <a:t>П</a:t>
            </a:r>
            <a:r>
              <a:rPr lang="en-US" sz="1600" b="1">
                <a:latin typeface="Century Schoolbook" pitchFamily="18" charset="0"/>
              </a:rPr>
              <a:t>РИМЕНА РАЗЛИЧИТИХ МЕТОДА И ТЕХНИКА У ОЦЕЊИВАЊУ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2063" y="3786188"/>
            <a:ext cx="3643312" cy="23082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Cyrl-CS" dirty="0"/>
              <a:t>Ангажовање ученика</a:t>
            </a:r>
            <a:r>
              <a:rPr lang="sr-Cyrl-CS" dirty="0" smtClean="0"/>
              <a:t>…</a:t>
            </a:r>
            <a:r>
              <a:rPr lang="sr-Cyrl-CS" dirty="0">
                <a:solidFill>
                  <a:prstClr val="black"/>
                </a:solidFill>
              </a:rPr>
              <a:t/>
            </a:r>
            <a:br>
              <a:rPr lang="sr-Cyrl-CS" dirty="0">
                <a:solidFill>
                  <a:prstClr val="black"/>
                </a:solidFill>
              </a:rPr>
            </a:br>
            <a:r>
              <a:rPr lang="sr-Cyrl-C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обухвата: </a:t>
            </a:r>
          </a:p>
          <a:p>
            <a:pPr>
              <a:defRPr/>
            </a:pPr>
            <a:r>
              <a:rPr lang="sr-Cyrl-C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одговоран </a:t>
            </a:r>
            <a:r>
              <a:rPr lang="sr-Cyrl-CS" dirty="0">
                <a:solidFill>
                  <a:srgbClr val="FF0000"/>
                </a:solidFill>
              </a:rPr>
              <a:t>однос према раду</a:t>
            </a:r>
            <a:r>
              <a:rPr lang="sr-Cyrl-C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постављеним задацима, активно </a:t>
            </a:r>
            <a:r>
              <a:rPr lang="sr-Cyrl-CS" dirty="0">
                <a:solidFill>
                  <a:srgbClr val="FF0000"/>
                </a:solidFill>
              </a:rPr>
              <a:t>учествовање</a:t>
            </a:r>
            <a:r>
              <a:rPr lang="sr-Cyrl-C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 настави, </a:t>
            </a:r>
            <a:r>
              <a:rPr lang="sr-Cyrl-CS" dirty="0">
                <a:solidFill>
                  <a:srgbClr val="FF0000"/>
                </a:solidFill>
              </a:rPr>
              <a:t>сарадњу </a:t>
            </a:r>
            <a:r>
              <a:rPr lang="sr-Cyrl-C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 другима и исказано </a:t>
            </a:r>
            <a:r>
              <a:rPr lang="sr-Cyrl-CS" dirty="0">
                <a:solidFill>
                  <a:srgbClr val="FF0000"/>
                </a:solidFill>
              </a:rPr>
              <a:t>интересовање и мотивацију</a:t>
            </a:r>
            <a:endParaRPr lang="sr-Latn-CS" dirty="0">
              <a:solidFill>
                <a:srgbClr val="FF0000"/>
              </a:solidFill>
            </a:endParaRPr>
          </a:p>
          <a:p>
            <a:pPr>
              <a:defRPr/>
            </a:pPr>
            <a:endParaRPr lang="sr-Latn-C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build="p" animBg="1"/>
      <p:bldP spid="12293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rot="20819204">
            <a:off x="1500443" y="1218215"/>
            <a:ext cx="1886738" cy="1782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987222">
            <a:off x="7385830" y="3354773"/>
            <a:ext cx="1262688" cy="1891801"/>
          </a:xfrm>
          <a:prstGeom prst="roundRect">
            <a:avLst>
              <a:gd name="adj" fmla="val 24295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4313" y="3286125"/>
            <a:ext cx="7086600" cy="3276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152400" algn="just" eaLnBrk="0" fontAlgn="auto" hangingPunct="0">
              <a:lnSpc>
                <a:spcPct val="120000"/>
              </a:lnSpc>
              <a:spcAft>
                <a:spcPts val="0"/>
              </a:spcAft>
              <a:defRPr/>
            </a:pPr>
            <a:r>
              <a:rPr lang="sr-Cyrl-CS" b="1" dirty="0">
                <a:latin typeface="Arial" pitchFamily="34" charset="0"/>
                <a:cs typeface="Arial" pitchFamily="34" charset="0"/>
              </a:rPr>
              <a:t>Добро осмишљена  педагошка документација</a:t>
            </a:r>
          </a:p>
          <a:p>
            <a:pPr marL="342900" indent="152400" algn="just" eaLnBrk="0" fontAlgn="auto" hangingPunct="0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1600" dirty="0" bmk="SADRZAJ_152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 педагошком документацијом, у смислу овог правилника, </a:t>
            </a:r>
            <a:r>
              <a:rPr lang="sr-Cyrl-CS" sz="16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сматра се писана документација наставника која садржи:</a:t>
            </a:r>
            <a:endParaRPr lang="x-none" sz="160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152400" algn="just" eaLnBrk="0" fontAlgn="auto" hangingPunct="0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16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личне податке о ученику и његовим индивидуалним својствима која су од значаја за постигнуће, </a:t>
            </a:r>
            <a:endParaRPr lang="x-none" sz="160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152400" algn="just" eaLnBrk="0" fontAlgn="auto" hangingPunct="0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16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податке о провери постигнућа, </a:t>
            </a:r>
            <a:endParaRPr lang="x-none" sz="1600" b="1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152400" algn="just" eaLnBrk="0" fontAlgn="auto" hangingPunct="0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16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ангажовању ученика и напредовању, </a:t>
            </a:r>
            <a:endParaRPr lang="x-none" sz="160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152400" algn="just" eaLnBrk="0" fontAlgn="auto" hangingPunct="0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16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датим препорукама, </a:t>
            </a:r>
            <a:endParaRPr lang="x-none" sz="160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152400" algn="just" eaLnBrk="0" fontAlgn="auto" hangingPunct="0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16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понашању ученика и </a:t>
            </a:r>
            <a:endParaRPr lang="x-none" sz="160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indent="152400" algn="just" eaLnBrk="0" fontAlgn="auto" hangingPunct="0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r-Cyrl-CS" sz="16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друге податке од значаја за рад са учеником и његово напредовање.</a:t>
            </a:r>
            <a:endParaRPr lang="sr-Cyrl-CS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0926655">
            <a:off x="323850" y="333375"/>
            <a:ext cx="2295525" cy="8048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>
            <a:normAutofit fontScale="97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CS" sz="1600" b="1" cap="small" dirty="0">
                <a:latin typeface="Arial" pitchFamily="34" charset="0"/>
                <a:ea typeface="Times New Roman" pitchFamily="18" charset="0"/>
                <a:cs typeface="Arial" pitchFamily="34" charset="0"/>
              </a:rPr>
              <a:t>Евиденција о успеху ученика</a:t>
            </a:r>
            <a:r>
              <a:rPr lang="en-US" sz="1600" cap="small" dirty="0">
                <a:latin typeface="Arial" pitchFamily="34" charset="0"/>
                <a:cs typeface="Arial" pitchFamily="34" charset="0"/>
              </a:rPr>
              <a:t/>
            </a:r>
            <a:br>
              <a:rPr lang="en-US" sz="1600" cap="small" dirty="0">
                <a:latin typeface="Arial" pitchFamily="34" charset="0"/>
                <a:cs typeface="Arial" pitchFamily="34" charset="0"/>
              </a:rPr>
            </a:br>
            <a:endParaRPr lang="sr-Cyrl-CS" sz="1600" cap="small" dirty="0"/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3563938" y="188913"/>
            <a:ext cx="52768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130000"/>
              </a:lnSpc>
              <a:buFont typeface="Arial" charset="0"/>
              <a:buNone/>
            </a:pPr>
            <a:r>
              <a:rPr lang="sr-Cyrl-CS" sz="1600">
                <a:cs typeface="Times New Roman" pitchFamily="18" charset="0"/>
              </a:rPr>
              <a:t>Наставник у поступку оцењивања</a:t>
            </a:r>
            <a:r>
              <a:rPr lang="sr-Latn-CS" sz="1600">
                <a:cs typeface="Times New Roman" pitchFamily="18" charset="0"/>
              </a:rPr>
              <a:t>:</a:t>
            </a:r>
          </a:p>
          <a:p>
            <a:pPr algn="just" eaLnBrk="0" hangingPunct="0">
              <a:lnSpc>
                <a:spcPct val="130000"/>
              </a:lnSpc>
              <a:buFont typeface="Wingdings" pitchFamily="2" charset="2"/>
              <a:buChar char="v"/>
            </a:pPr>
            <a:r>
              <a:rPr lang="sr-Cyrl-CS" sz="1600">
                <a:cs typeface="Times New Roman" pitchFamily="18" charset="0"/>
              </a:rPr>
              <a:t> прикупља и бележи податке о постигнућима ученика,</a:t>
            </a:r>
            <a:endParaRPr lang="sr-Latn-CS" sz="1600">
              <a:cs typeface="Times New Roman" pitchFamily="18" charset="0"/>
            </a:endParaRPr>
          </a:p>
          <a:p>
            <a:pPr algn="just" eaLnBrk="0" hangingPunct="0">
              <a:lnSpc>
                <a:spcPct val="130000"/>
              </a:lnSpc>
              <a:buFont typeface="Wingdings" pitchFamily="2" charset="2"/>
              <a:buChar char="v"/>
            </a:pPr>
            <a:r>
              <a:rPr lang="sr-Cyrl-CS" sz="1600">
                <a:cs typeface="Times New Roman" pitchFamily="18" charset="0"/>
              </a:rPr>
              <a:t> процесу учења, </a:t>
            </a:r>
            <a:endParaRPr lang="sr-Latn-CS" sz="1600">
              <a:cs typeface="Times New Roman" pitchFamily="18" charset="0"/>
            </a:endParaRPr>
          </a:p>
          <a:p>
            <a:pPr algn="just" eaLnBrk="0" hangingPunct="0">
              <a:lnSpc>
                <a:spcPct val="130000"/>
              </a:lnSpc>
              <a:buFont typeface="Wingdings" pitchFamily="2" charset="2"/>
              <a:buChar char="v"/>
            </a:pPr>
            <a:r>
              <a:rPr lang="sr-Cyrl-CS" sz="1600">
                <a:cs typeface="Times New Roman" pitchFamily="18" charset="0"/>
              </a:rPr>
              <a:t>напредовању и развоју ученика током године у</a:t>
            </a:r>
          </a:p>
          <a:p>
            <a:pPr algn="just" eaLnBrk="0" hangingPunct="0">
              <a:lnSpc>
                <a:spcPct val="130000"/>
              </a:lnSpc>
              <a:buFont typeface="Wingdings" pitchFamily="2" charset="2"/>
              <a:buChar char="q"/>
            </a:pPr>
            <a:r>
              <a:rPr lang="sr-Cyrl-CS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r-Cyrl-C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својој педагошкој документацији</a:t>
            </a:r>
            <a:endParaRPr lang="sr-Latn-C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130000"/>
              </a:lnSpc>
              <a:buFont typeface="Wingdings" pitchFamily="2" charset="2"/>
              <a:buChar char="q"/>
            </a:pPr>
            <a:r>
              <a:rPr lang="sr-Latn-C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C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прописаној евиденцији </a:t>
            </a:r>
            <a:endParaRPr lang="sr-Latn-C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9" grpId="0" animBg="1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30000063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TS030000063</Template>
  <TotalTime>848</TotalTime>
  <Words>2398</Words>
  <Application>Microsoft Office PowerPoint</Application>
  <PresentationFormat>On-screen Show (4:3)</PresentationFormat>
  <Paragraphs>664</Paragraphs>
  <Slides>33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TS030000063</vt:lpstr>
      <vt:lpstr>ПРАВИЛНИК О ОЦЕЊИВАЊУ УЧЕНИКА У ОСНОВНОМ ОБРАЗОВАЊУ И ВАСПИТАЊУ  и  ФОРМУЛАРИ ЗА ПРАЋЕЊЕ ПОСТИГНУЋА УЧЕНИКА </vt:lpstr>
      <vt:lpstr>PowerPoint Presentation</vt:lpstr>
      <vt:lpstr>PowerPoint Presentation</vt:lpstr>
      <vt:lpstr>НАСТАВНИК ОЦЕЊИВАЊЕ СПРОВОДИ У СКЛАДУ СА ЗАКОНОМ О ОСНОВНОМ ОБРАЗОВАЊУ И СА ПРАВИЛНИКОМ О ОЦЕЊИВАЊУ.</vt:lpstr>
      <vt:lpstr>Шта је ново у Правилнику о оцењивању?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ЗНАЧАЈ ПЕДАГОШКЕ ДОКУМЕНТАЦИЈЕ за ученика</vt:lpstr>
      <vt:lpstr>ЗНАЧАЈ ПЕДАГОШКЕ ДОКУМЕНТАЦИЈЕ за родитеља</vt:lpstr>
      <vt:lpstr>ЗНАЧАЈ ПЕДАГОШКЕ ДОКУМЕНТАЦИЈЕ за наставника</vt:lpstr>
      <vt:lpstr>PowerPoint Presentation</vt:lpstr>
      <vt:lpstr>Различити инструменти за праћење напредовања ученика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Kvadra 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530 T2400</dc:creator>
  <cp:lastModifiedBy>PC</cp:lastModifiedBy>
  <cp:revision>91</cp:revision>
  <dcterms:created xsi:type="dcterms:W3CDTF">2013-01-13T07:50:43Z</dcterms:created>
  <dcterms:modified xsi:type="dcterms:W3CDTF">2013-11-25T13:44:33Z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TC300000639990</vt:lpwstr>
  </property>
</Properties>
</file>