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3" r:id="rId25"/>
    <p:sldId id="284" r:id="rId26"/>
    <p:sldId id="285" r:id="rId27"/>
    <p:sldId id="286" r:id="rId28"/>
    <p:sldId id="287" r:id="rId29"/>
    <p:sldId id="289" r:id="rId30"/>
    <p:sldId id="290" r:id="rId31"/>
    <p:sldId id="291" r:id="rId32"/>
    <p:sldId id="292" r:id="rId33"/>
    <p:sldId id="293" r:id="rId34"/>
    <p:sldId id="295" r:id="rId35"/>
    <p:sldId id="296" r:id="rId36"/>
    <p:sldId id="294" r:id="rId37"/>
    <p:sldId id="297" r:id="rId38"/>
    <p:sldId id="298" r:id="rId39"/>
    <p:sldId id="299" r:id="rId40"/>
    <p:sldId id="300" r:id="rId41"/>
    <p:sldId id="301" r:id="rId42"/>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sldImg"/>
          </p:nvPr>
        </p:nvSpPr>
        <p:spPr bwMode="auto">
          <a:xfrm>
            <a:off x="0" y="6953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2"/>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127313273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4099"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67799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22531"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25773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24579"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97342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26627"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844986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28675"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798516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30723"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70278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32771"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673465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34819"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59714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36867"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9715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38915"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0883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40963"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12350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6147"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129132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43011"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043764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45059"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541864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47107"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574559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49155"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2018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51203"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642393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53251"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042965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55299"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264505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57347"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7619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59395"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1948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8195"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6464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10243"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34655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12291"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1259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14339"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3664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16387"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5901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18435"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79551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ChangeArrowheads="1" noTextEdit="1"/>
          </p:cNvSpPr>
          <p:nvPr>
            <p:ph type="sldImg"/>
          </p:nvPr>
        </p:nvSpPr>
        <p:spPr>
          <a:xfrm>
            <a:off x="1588" y="0"/>
            <a:ext cx="1587" cy="1588"/>
          </a:xfrm>
          <a:solidFill>
            <a:srgbClr val="FFFFFF"/>
          </a:solidFill>
          <a:ln>
            <a:solidFill>
              <a:srgbClr val="000000"/>
            </a:solidFill>
            <a:miter lim="800000"/>
            <a:headEnd/>
            <a:tailEnd/>
          </a:ln>
        </p:spPr>
      </p:sp>
      <p:sp>
        <p:nvSpPr>
          <p:cNvPr id="20483" name="Rectangle 2"/>
          <p:cNvSpPr>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99385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43695400-46AD-4645-A6D7-56D2964764D5}" type="slidenum">
              <a:rPr lang="en-US" altLang="en-US"/>
              <a:pPr>
                <a:defRPr/>
              </a:pPr>
              <a:t>‹#›</a:t>
            </a:fld>
            <a:endParaRPr lang="en-US" altLang="en-US"/>
          </a:p>
        </p:txBody>
      </p:sp>
    </p:spTree>
    <p:extLst>
      <p:ext uri="{BB962C8B-B14F-4D97-AF65-F5344CB8AC3E}">
        <p14:creationId xmlns:p14="http://schemas.microsoft.com/office/powerpoint/2010/main" val="291211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930CF62-08A1-40B9-9341-A80D127659E6}" type="slidenum">
              <a:rPr lang="en-US" altLang="en-US"/>
              <a:pPr>
                <a:defRPr/>
              </a:pPr>
              <a:t>‹#›</a:t>
            </a:fld>
            <a:endParaRPr lang="en-US" altLang="en-US"/>
          </a:p>
        </p:txBody>
      </p:sp>
    </p:spTree>
    <p:extLst>
      <p:ext uri="{BB962C8B-B14F-4D97-AF65-F5344CB8AC3E}">
        <p14:creationId xmlns:p14="http://schemas.microsoft.com/office/powerpoint/2010/main" val="715719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2892E47-C822-4AEE-8E29-ECD19118CFD7}" type="slidenum">
              <a:rPr lang="en-US" altLang="en-US"/>
              <a:pPr>
                <a:defRPr/>
              </a:pPr>
              <a:t>‹#›</a:t>
            </a:fld>
            <a:endParaRPr lang="en-US" altLang="en-US"/>
          </a:p>
        </p:txBody>
      </p:sp>
    </p:spTree>
    <p:extLst>
      <p:ext uri="{BB962C8B-B14F-4D97-AF65-F5344CB8AC3E}">
        <p14:creationId xmlns:p14="http://schemas.microsoft.com/office/powerpoint/2010/main" val="415914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BA96FBAA-883D-486B-8BBC-9FDECC9F69DE}" type="slidenum">
              <a:rPr lang="en-US" altLang="en-US"/>
              <a:pPr>
                <a:defRPr/>
              </a:pPr>
              <a:t>‹#›</a:t>
            </a:fld>
            <a:endParaRPr lang="en-US" altLang="en-US"/>
          </a:p>
        </p:txBody>
      </p:sp>
    </p:spTree>
    <p:extLst>
      <p:ext uri="{BB962C8B-B14F-4D97-AF65-F5344CB8AC3E}">
        <p14:creationId xmlns:p14="http://schemas.microsoft.com/office/powerpoint/2010/main" val="398063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09AA515-93A9-41E9-9C43-7EA280C10097}" type="slidenum">
              <a:rPr lang="en-US" altLang="en-US"/>
              <a:pPr>
                <a:defRPr/>
              </a:pPr>
              <a:t>‹#›</a:t>
            </a:fld>
            <a:endParaRPr lang="en-US" altLang="en-US"/>
          </a:p>
        </p:txBody>
      </p:sp>
    </p:spTree>
    <p:extLst>
      <p:ext uri="{BB962C8B-B14F-4D97-AF65-F5344CB8AC3E}">
        <p14:creationId xmlns:p14="http://schemas.microsoft.com/office/powerpoint/2010/main" val="216687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ECECCD79-C2A6-4760-BF43-B02D6826B437}" type="slidenum">
              <a:rPr lang="en-US" altLang="en-US"/>
              <a:pPr>
                <a:defRPr/>
              </a:pPr>
              <a:t>‹#›</a:t>
            </a:fld>
            <a:endParaRPr lang="en-US" altLang="en-US"/>
          </a:p>
        </p:txBody>
      </p:sp>
    </p:spTree>
    <p:extLst>
      <p:ext uri="{BB962C8B-B14F-4D97-AF65-F5344CB8AC3E}">
        <p14:creationId xmlns:p14="http://schemas.microsoft.com/office/powerpoint/2010/main" val="422623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F3C1860-CDC2-48D9-B4B4-05CB49128F56}" type="slidenum">
              <a:rPr lang="en-US" altLang="en-US"/>
              <a:pPr>
                <a:defRPr/>
              </a:pPr>
              <a:t>‹#›</a:t>
            </a:fld>
            <a:endParaRPr lang="en-US" altLang="en-US"/>
          </a:p>
        </p:txBody>
      </p:sp>
    </p:spTree>
    <p:extLst>
      <p:ext uri="{BB962C8B-B14F-4D97-AF65-F5344CB8AC3E}">
        <p14:creationId xmlns:p14="http://schemas.microsoft.com/office/powerpoint/2010/main" val="358654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6D97D2F7-00E5-4043-9AF6-34C383FCF568}" type="slidenum">
              <a:rPr lang="en-US" altLang="en-US"/>
              <a:pPr>
                <a:defRPr/>
              </a:pPr>
              <a:t>‹#›</a:t>
            </a:fld>
            <a:endParaRPr lang="en-US" altLang="en-US"/>
          </a:p>
        </p:txBody>
      </p:sp>
    </p:spTree>
    <p:extLst>
      <p:ext uri="{BB962C8B-B14F-4D97-AF65-F5344CB8AC3E}">
        <p14:creationId xmlns:p14="http://schemas.microsoft.com/office/powerpoint/2010/main" val="351448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156D200-72D0-4208-9208-19A16B789152}" type="slidenum">
              <a:rPr lang="en-US" altLang="en-US"/>
              <a:pPr>
                <a:defRPr/>
              </a:pPr>
              <a:t>‹#›</a:t>
            </a:fld>
            <a:endParaRPr lang="en-US" altLang="en-US"/>
          </a:p>
        </p:txBody>
      </p:sp>
    </p:spTree>
    <p:extLst>
      <p:ext uri="{BB962C8B-B14F-4D97-AF65-F5344CB8AC3E}">
        <p14:creationId xmlns:p14="http://schemas.microsoft.com/office/powerpoint/2010/main" val="41748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E67669F9-2D1F-410B-A2D7-5F6E0F67619F}" type="slidenum">
              <a:rPr lang="en-US" altLang="en-US"/>
              <a:pPr>
                <a:defRPr/>
              </a:pPr>
              <a:t>‹#›</a:t>
            </a:fld>
            <a:endParaRPr lang="en-US" altLang="en-US"/>
          </a:p>
        </p:txBody>
      </p:sp>
    </p:spTree>
    <p:extLst>
      <p:ext uri="{BB962C8B-B14F-4D97-AF65-F5344CB8AC3E}">
        <p14:creationId xmlns:p14="http://schemas.microsoft.com/office/powerpoint/2010/main" val="216873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8992AE14-4B7A-459C-9EF5-49CDB3B0157D}" type="slidenum">
              <a:rPr lang="en-US" altLang="en-US"/>
              <a:pPr>
                <a:defRPr/>
              </a:pPr>
              <a:t>‹#›</a:t>
            </a:fld>
            <a:endParaRPr lang="en-US" altLang="en-US"/>
          </a:p>
        </p:txBody>
      </p:sp>
    </p:spTree>
    <p:extLst>
      <p:ext uri="{BB962C8B-B14F-4D97-AF65-F5344CB8AC3E}">
        <p14:creationId xmlns:p14="http://schemas.microsoft.com/office/powerpoint/2010/main" val="206060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6E95861F-F024-4C13-A753-4DA7511DC826}" type="slidenum">
              <a:rPr lang="en-US" altLang="en-US"/>
              <a:pPr>
                <a:defRPr/>
              </a:pPr>
              <a:t>‹#›</a:t>
            </a:fld>
            <a:endParaRPr lang="en-US" altLang="en-US"/>
          </a:p>
        </p:txBody>
      </p:sp>
    </p:spTree>
    <p:extLst>
      <p:ext uri="{BB962C8B-B14F-4D97-AF65-F5344CB8AC3E}">
        <p14:creationId xmlns:p14="http://schemas.microsoft.com/office/powerpoint/2010/main" val="343862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2" name="Rectangle 3"/>
          <p:cNvSpPr>
            <a:spLocks noGrp="1" noChangeArrowheads="1"/>
          </p:cNvSpPr>
          <p:nvPr>
            <p:ph type="dt"/>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stStyle>
          <a:p>
            <a:pPr>
              <a:defRPr/>
            </a:pPr>
            <a:endParaRPr lang="en-US"/>
          </a:p>
        </p:txBody>
      </p:sp>
      <p:sp>
        <p:nvSpPr>
          <p:cNvPr id="1028" name="Rectangle 4"/>
          <p:cNvSpPr>
            <a:spLocks noGrp="1" noChangeArrowheads="1"/>
          </p:cNvSpPr>
          <p:nvPr>
            <p:ph type="ftr"/>
          </p:nvPr>
        </p:nvSpPr>
        <p:spPr bwMode="auto">
          <a:xfrm>
            <a:off x="3124200" y="6245225"/>
            <a:ext cx="2894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2C57B2B1-88B5-4FD9-9AAB-C7F6C359EF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57200" rtl="0" fontAlgn="base">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hr.wikipedia.org/wiki/%C4%8Cigre" TargetMode="External"/><Relationship Id="rId3" Type="http://schemas.openxmlformats.org/officeDocument/2006/relationships/hyperlink" Target="https://hr.wikipedia.org/wiki/Porodica_(taksonomija)" TargetMode="External"/><Relationship Id="rId7" Type="http://schemas.openxmlformats.org/officeDocument/2006/relationships/hyperlink" Target="https://hr.wikipedia.org/wiki/Pomornici" TargetMode="External"/><Relationship Id="rId2" Type="http://schemas.openxmlformats.org/officeDocument/2006/relationships/hyperlink" Target="https://hr.wikipedia.org/wiki/Latinski_jezik" TargetMode="External"/><Relationship Id="rId1" Type="http://schemas.openxmlformats.org/officeDocument/2006/relationships/slideLayout" Target="../slideLayouts/slideLayout2.xml"/><Relationship Id="rId6" Type="http://schemas.openxmlformats.org/officeDocument/2006/relationships/hyperlink" Target="https://hr.wikipedia.org/wiki/Mo%C4%8Dvarice" TargetMode="External"/><Relationship Id="rId5" Type="http://schemas.openxmlformats.org/officeDocument/2006/relationships/hyperlink" Target="https://hr.wikipedia.org/wiki/Red_(taksonomija)" TargetMode="External"/><Relationship Id="rId10" Type="http://schemas.openxmlformats.org/officeDocument/2006/relationships/image" Target="../media/image63.jpeg"/><Relationship Id="rId4" Type="http://schemas.openxmlformats.org/officeDocument/2006/relationships/hyperlink" Target="https://hr.wikipedia.org/wiki/Ptice" TargetMode="External"/><Relationship Id="rId9" Type="http://schemas.openxmlformats.org/officeDocument/2006/relationships/hyperlink" Target="https://hr.wikipedia.org/wiki/Vrsta"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hr.wikipedia.org/wiki/Orlovi" TargetMode="External"/><Relationship Id="rId7" Type="http://schemas.openxmlformats.org/officeDocument/2006/relationships/hyperlink" Target="https://hr.wikipedia.org/wiki/Pero" TargetMode="External"/><Relationship Id="rId2" Type="http://schemas.openxmlformats.org/officeDocument/2006/relationships/hyperlink" Target="https://hr.wikipedia.org/wiki/Golubovi" TargetMode="External"/><Relationship Id="rId1" Type="http://schemas.openxmlformats.org/officeDocument/2006/relationships/slideLayout" Target="../slideLayouts/slideLayout2.xml"/><Relationship Id="rId6" Type="http://schemas.openxmlformats.org/officeDocument/2006/relationships/hyperlink" Target="https://hr.wikipedia.org/wiki/Pliva%C4%87a_ko%C5%BEica" TargetMode="External"/><Relationship Id="rId5" Type="http://schemas.openxmlformats.org/officeDocument/2006/relationships/hyperlink" Target="https://hr.wikipedia.org/wiki/Kljun" TargetMode="External"/><Relationship Id="rId4" Type="http://schemas.openxmlformats.org/officeDocument/2006/relationships/hyperlink" Target="https://hr.wikipedia.org/wiki/Krilo"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r.wikipedia.org/wiki/Anatidae" TargetMode="External"/><Relationship Id="rId2" Type="http://schemas.openxmlformats.org/officeDocument/2006/relationships/hyperlink" Target="https://sr.wikipedia.org/wiki/%D0%9F%D1%82%D0%B8%D1%86%D0%B5" TargetMode="External"/><Relationship Id="rId1" Type="http://schemas.openxmlformats.org/officeDocument/2006/relationships/slideLayout" Target="../slideLayouts/slideLayout2.xml"/><Relationship Id="rId4" Type="http://schemas.openxmlformats.org/officeDocument/2006/relationships/hyperlink" Target="https://sr.wikipedia.org/wiki/%D0%9F%D0%B0%D1%82%D0%BA%D0%B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866775" y="1844675"/>
            <a:ext cx="7772400" cy="1169988"/>
          </a:xfrm>
        </p:spPr>
        <p:txBody>
          <a:bodyPr/>
          <a:lstStyle/>
          <a:p>
            <a:pPr eaLnBrk="1" hangingPunct="1"/>
            <a:endParaRPr lang="en-US" altLang="en-US" smtClean="0"/>
          </a:p>
        </p:txBody>
      </p:sp>
      <p:sp>
        <p:nvSpPr>
          <p:cNvPr id="3075" name="Rectangle 2"/>
          <p:cNvSpPr>
            <a:spLocks noGrp="1" noChangeArrowheads="1"/>
          </p:cNvSpPr>
          <p:nvPr>
            <p:ph type="subTitle" idx="4294967295"/>
          </p:nvPr>
        </p:nvSpPr>
        <p:spPr>
          <a:xfrm>
            <a:off x="5580063" y="6135688"/>
            <a:ext cx="4054475" cy="650875"/>
          </a:xfrm>
        </p:spPr>
        <p:txBody>
          <a:bodyPr lIns="0" tIns="0" rIns="0" bIns="0" anchor="ctr"/>
          <a:lstStyle/>
          <a:p>
            <a:pPr marL="0" indent="0" algn="ctr" eaLnBrk="1" hangingPunct="1">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400" smtClean="0">
                <a:solidFill>
                  <a:srgbClr val="800000"/>
                </a:solidFill>
              </a:rPr>
              <a:t>Veljko Krkic</a:t>
            </a:r>
          </a:p>
        </p:txBody>
      </p:sp>
      <p:pic>
        <p:nvPicPr>
          <p:cNvPr id="307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9675" y="2857500"/>
            <a:ext cx="53943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74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49675" y="0"/>
            <a:ext cx="2009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59450" y="0"/>
            <a:ext cx="33845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80" name="Text Box 7"/>
          <p:cNvSpPr txBox="1">
            <a:spLocks noChangeArrowheads="1"/>
          </p:cNvSpPr>
          <p:nvPr/>
        </p:nvSpPr>
        <p:spPr bwMode="auto">
          <a:xfrm>
            <a:off x="3725863" y="1831975"/>
            <a:ext cx="20034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6000" b="1" i="1">
                <a:solidFill>
                  <a:srgbClr val="800000"/>
                </a:solidFill>
              </a:rPr>
              <a:t>Ptice</a:t>
            </a:r>
          </a:p>
        </p:txBody>
      </p:sp>
    </p:spTree>
  </p:cSld>
  <p:clrMapOvr>
    <a:masterClrMapping/>
  </p:clrMapOvr>
  <p:transition spd="med">
    <p:wedg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554038" y="274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a:spcBef>
                <a:spcPts val="8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b="1">
                <a:solidFill>
                  <a:srgbClr val="4B1F6F"/>
                </a:solidFill>
              </a:rPr>
              <a:t>Mitarenje</a:t>
            </a:r>
            <a:r>
              <a:rPr lang="en-US" altLang="en-US"/>
              <a:t>-odbacivanje perja</a:t>
            </a:r>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25" y="2643188"/>
            <a:ext cx="2428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0" y="2643188"/>
            <a:ext cx="22860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8625" y="1000125"/>
            <a:ext cx="244633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500" y="1000125"/>
            <a:ext cx="228282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8"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43500" y="2643188"/>
            <a:ext cx="19700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43500" y="1000125"/>
            <a:ext cx="194627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3" name="Rectangle 8"/>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wipe dir="u"/>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3313">
                                            <p:txEl>
                                              <p:pRg st="0" end="0"/>
                                            </p:txEl>
                                          </p:spTgt>
                                        </p:tgtEl>
                                        <p:attrNameLst>
                                          <p:attrName>style.visibility</p:attrName>
                                        </p:attrNameLst>
                                      </p:cBhvr>
                                      <p:to>
                                        <p:strVal val="visible"/>
                                      </p:to>
                                    </p:set>
                                    <p:anim calcmode="lin" valueType="num">
                                      <p:cBhvr additive="repl">
                                        <p:cTn id="7" dur="500" fill="hold"/>
                                        <p:tgtEl>
                                          <p:spTgt spid="13313">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3313">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additive="repl">
                                        <p:cTn id="12" dur="1" fill="hold">
                                          <p:stCondLst>
                                            <p:cond delay="0"/>
                                          </p:stCondLst>
                                        </p:cTn>
                                        <p:tgtEl>
                                          <p:spTgt spid="13316"/>
                                        </p:tgtEl>
                                        <p:attrNameLst>
                                          <p:attrName>style.visibility</p:attrName>
                                        </p:attrNameLst>
                                      </p:cBhvr>
                                      <p:to>
                                        <p:strVal val="visible"/>
                                      </p:to>
                                    </p:set>
                                    <p:animEffect transition="in" filter="randombar(horizontal)">
                                      <p:cBhvr additive="repl">
                                        <p:cTn id="13" dur="500"/>
                                        <p:tgtEl>
                                          <p:spTgt spid="133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fill="hold" nodeType="clickEffect">
                                  <p:stCondLst>
                                    <p:cond delay="0"/>
                                  </p:stCondLst>
                                  <p:childTnLst>
                                    <p:set>
                                      <p:cBhvr additive="repl">
                                        <p:cTn id="17" dur="1" fill="hold">
                                          <p:stCondLst>
                                            <p:cond delay="0"/>
                                          </p:stCondLst>
                                        </p:cTn>
                                        <p:tgtEl>
                                          <p:spTgt spid="13314"/>
                                        </p:tgtEl>
                                        <p:attrNameLst>
                                          <p:attrName>style.visibility</p:attrName>
                                        </p:attrNameLst>
                                      </p:cBhvr>
                                      <p:to>
                                        <p:strVal val="visible"/>
                                      </p:to>
                                    </p:set>
                                    <p:animEffect transition="in" filter="dissolve">
                                      <p:cBhvr additive="repl">
                                        <p:cTn id="18" dur="500"/>
                                        <p:tgtEl>
                                          <p:spTgt spid="133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fill="hold" nodeType="clickEffect">
                                  <p:stCondLst>
                                    <p:cond delay="0"/>
                                  </p:stCondLst>
                                  <p:childTnLst>
                                    <p:set>
                                      <p:cBhvr additive="repl">
                                        <p:cTn id="22" dur="1" fill="hold">
                                          <p:stCondLst>
                                            <p:cond delay="0"/>
                                          </p:stCondLst>
                                        </p:cTn>
                                        <p:tgtEl>
                                          <p:spTgt spid="13315"/>
                                        </p:tgtEl>
                                        <p:attrNameLst>
                                          <p:attrName>style.visibility</p:attrName>
                                        </p:attrNameLst>
                                      </p:cBhvr>
                                      <p:to>
                                        <p:strVal val="visible"/>
                                      </p:to>
                                    </p:set>
                                    <p:animEffect transition="in" filter="wedge">
                                      <p:cBhvr additive="repl">
                                        <p:cTn id="23" dur="2000"/>
                                        <p:tgtEl>
                                          <p:spTgt spid="133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fill="hold" nodeType="clickEffect">
                                  <p:stCondLst>
                                    <p:cond delay="0"/>
                                  </p:stCondLst>
                                  <p:childTnLst>
                                    <p:set>
                                      <p:cBhvr additive="repl">
                                        <p:cTn id="27" dur="1" fill="hold">
                                          <p:stCondLst>
                                            <p:cond delay="0"/>
                                          </p:stCondLst>
                                        </p:cTn>
                                        <p:tgtEl>
                                          <p:spTgt spid="13317"/>
                                        </p:tgtEl>
                                        <p:attrNameLst>
                                          <p:attrName>style.visibility</p:attrName>
                                        </p:attrNameLst>
                                      </p:cBhvr>
                                      <p:to>
                                        <p:strVal val="visible"/>
                                      </p:to>
                                    </p:set>
                                    <p:anim calcmode="lin" valueType="num">
                                      <p:cBhvr additive="repl">
                                        <p:cTn id="28" dur="1000" fill="hold"/>
                                        <p:tgtEl>
                                          <p:spTgt spid="13317"/>
                                        </p:tgtEl>
                                        <p:attrNameLst>
                                          <p:attrName>ppt_w</p:attrName>
                                        </p:attrNameLst>
                                      </p:cBhvr>
                                      <p:tavLst>
                                        <p:tav tm="100000">
                                          <p:val>
                                            <p:strVal val="0"/>
                                          </p:val>
                                        </p:tav>
                                        <p:tav>
                                          <p:val>
                                            <p:strVal val="#ppt_w"/>
                                          </p:val>
                                        </p:tav>
                                      </p:tavLst>
                                    </p:anim>
                                    <p:anim calcmode="lin" valueType="num">
                                      <p:cBhvr additive="repl">
                                        <p:cTn id="29" dur="1000" fill="hold"/>
                                        <p:tgtEl>
                                          <p:spTgt spid="13317"/>
                                        </p:tgtEl>
                                        <p:attrNameLst>
                                          <p:attrName>ppt_h</p:attrName>
                                        </p:attrNameLst>
                                      </p:cBhvr>
                                      <p:tavLst>
                                        <p:tav tm="100000">
                                          <p:val>
                                            <p:strVal val="0"/>
                                          </p:val>
                                        </p:tav>
                                        <p:tav>
                                          <p:val>
                                            <p:strVal val="#ppt_h"/>
                                          </p:val>
                                        </p:tav>
                                      </p:tavLst>
                                    </p:anim>
                                    <p:anim calcmode="lin" valueType="num">
                                      <p:cBhvr additive="repl">
                                        <p:cTn id="30" dur="1000" fill="hold"/>
                                        <p:tgtEl>
                                          <p:spTgt spid="13317"/>
                                        </p:tgtEl>
                                        <p:attrNameLst>
                                          <p:attrName>ppt_x</p:attrName>
                                        </p:attrNameLst>
                                      </p:cBhvr>
                                      <p:tavLst>
                                        <p:tav tm="0" fmla="#ppt_x+(cos(-2*pi*(1-$))*-#ppt_x-sin(-2*pi*(1-$))*(1-#ppt_y))*(1-$)">
                                          <p:val>
                                            <p:strVal val="0"/>
                                          </p:val>
                                        </p:tav>
                                        <p:tav tm="100000">
                                          <p:val>
                                            <p:strVal val="1"/>
                                          </p:val>
                                        </p:tav>
                                      </p:tavLst>
                                    </p:anim>
                                    <p:anim calcmode="lin" valueType="num">
                                      <p:cBhvr additive="repl">
                                        <p:cTn id="31" dur="1000" fill="hold"/>
                                        <p:tgtEl>
                                          <p:spTgt spid="13317"/>
                                        </p:tgtEl>
                                        <p:attrNameLst>
                                          <p:attrName>ppt_y</p:attrName>
                                        </p:attrNameLst>
                                      </p:cBhvr>
                                      <p:tavLst>
                                        <p:tav tm="0" fmla="#ppt_y+(sin(-2*pi*(1-$))*-#ppt_x+cos(-2*pi*(1-$))*(1-#ppt_y))*(1-$)">
                                          <p:val>
                                            <p:strVal val="0"/>
                                          </p:val>
                                        </p:tav>
                                        <p:tav tm="100000">
                                          <p:val>
                                            <p:str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nodeType="clickEffect">
                                  <p:stCondLst>
                                    <p:cond delay="0"/>
                                  </p:stCondLst>
                                  <p:childTnLst>
                                    <p:set>
                                      <p:cBhvr additive="repl">
                                        <p:cTn id="35" dur="1" fill="hold">
                                          <p:stCondLst>
                                            <p:cond delay="0"/>
                                          </p:stCondLst>
                                        </p:cTn>
                                        <p:tgtEl>
                                          <p:spTgt spid="13319"/>
                                        </p:tgtEl>
                                        <p:attrNameLst>
                                          <p:attrName>style.visibility</p:attrName>
                                        </p:attrNameLst>
                                      </p:cBhvr>
                                      <p:to>
                                        <p:strVal val="visible"/>
                                      </p:to>
                                    </p:set>
                                    <p:animEffect transition="in" filter="diamond(in)">
                                      <p:cBhvr additive="repl">
                                        <p:cTn id="36" dur="2000"/>
                                        <p:tgtEl>
                                          <p:spTgt spid="1331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additive="repl">
                                        <p:cTn id="40" dur="1" fill="hold">
                                          <p:stCondLst>
                                            <p:cond delay="0"/>
                                          </p:stCondLst>
                                        </p:cTn>
                                        <p:tgtEl>
                                          <p:spTgt spid="13318"/>
                                        </p:tgtEl>
                                        <p:attrNameLst>
                                          <p:attrName>style.visibility</p:attrName>
                                        </p:attrNameLst>
                                      </p:cBhvr>
                                      <p:to>
                                        <p:strVal val="visible"/>
                                      </p:to>
                                    </p:set>
                                    <p:animEffect transition="in" filter="blinds(horizontal)">
                                      <p:cBhvr additive="repl">
                                        <p:cTn id="41"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325438" y="371475"/>
            <a:ext cx="8229600"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Vilice su prekrivene rožnim navlakama-</a:t>
            </a:r>
            <a:r>
              <a:rPr lang="en-US" altLang="en-US" sz="2400" b="1" smtClean="0">
                <a:solidFill>
                  <a:srgbClr val="4B1F6F"/>
                </a:solidFill>
              </a:rPr>
              <a:t>kljunom</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Ptice </a:t>
            </a:r>
            <a:r>
              <a:rPr lang="en-US" altLang="en-US" sz="2400" u="sng" smtClean="0"/>
              <a:t>nemaju zube</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Oblik i veličina kljuna zavisi on </a:t>
            </a:r>
            <a:r>
              <a:rPr lang="en-US" altLang="en-US" sz="2400" u="sng" smtClean="0"/>
              <a:t>načina</a:t>
            </a:r>
            <a:r>
              <a:rPr lang="en-US" altLang="en-US" sz="2400" smtClean="0"/>
              <a:t> </a:t>
            </a:r>
            <a:r>
              <a:rPr lang="en-US" altLang="en-US" sz="2400" u="sng" smtClean="0"/>
              <a:t>ishrane</a:t>
            </a:r>
            <a:r>
              <a:rPr lang="en-US" altLang="en-US" sz="2400" smtClean="0"/>
              <a:t> vrste</a:t>
            </a:r>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7625" y="2071688"/>
            <a:ext cx="43576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063" y="2071688"/>
            <a:ext cx="336391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dissolv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4338">
                                            <p:txEl>
                                              <p:pRg st="0" end="0"/>
                                            </p:txEl>
                                          </p:spTgt>
                                        </p:tgtEl>
                                        <p:attrNameLst>
                                          <p:attrName>style.visibility</p:attrName>
                                        </p:attrNameLst>
                                      </p:cBhvr>
                                      <p:to>
                                        <p:strVal val="visible"/>
                                      </p:to>
                                    </p:set>
                                    <p:anim calcmode="lin" valueType="num">
                                      <p:cBhvr additive="repl">
                                        <p:cTn id="7" dur="500" fill="hold"/>
                                        <p:tgtEl>
                                          <p:spTgt spid="1433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433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fill="hold" nodeType="clickEffect">
                                  <p:stCondLst>
                                    <p:cond delay="0"/>
                                  </p:stCondLst>
                                  <p:childTnLst>
                                    <p:set>
                                      <p:cBhvr additive="repl">
                                        <p:cTn id="12" dur="1" fill="hold">
                                          <p:stCondLst>
                                            <p:cond delay="0"/>
                                          </p:stCondLst>
                                        </p:cTn>
                                        <p:tgtEl>
                                          <p:spTgt spid="14340"/>
                                        </p:tgtEl>
                                        <p:attrNameLst>
                                          <p:attrName>style.visibility</p:attrName>
                                        </p:attrNameLst>
                                      </p:cBhvr>
                                      <p:to>
                                        <p:strVal val="visible"/>
                                      </p:to>
                                    </p:set>
                                    <p:anim calcmode="lin" valueType="num">
                                      <p:cBhvr additive="repl">
                                        <p:cTn id="13" dur="5000" fill="hold"/>
                                        <p:tgtEl>
                                          <p:spTgt spid="14340"/>
                                        </p:tgtEl>
                                        <p:attrNameLst>
                                          <p:attrName>ppt_w</p:attrName>
                                        </p:attrNameLst>
                                      </p:cBhvr>
                                      <p:tavLst>
                                        <p:tav tm="0" fmla="#ppt_w*sin(2.5*pi*$)">
                                          <p:val>
                                            <p:strVal val="0"/>
                                          </p:val>
                                        </p:tav>
                                        <p:tav tm="100000">
                                          <p:val>
                                            <p:strVal val="1"/>
                                          </p:val>
                                        </p:tav>
                                      </p:tavLst>
                                    </p:anim>
                                    <p:anim calcmode="lin" valueType="num">
                                      <p:cBhvr additive="repl">
                                        <p:cTn id="14" dur="5000" fill="hold"/>
                                        <p:tgtEl>
                                          <p:spTgt spid="14340"/>
                                        </p:tgtEl>
                                        <p:attrNameLst>
                                          <p:attrName>ppt_h</p:attrName>
                                        </p:attrNameLst>
                                      </p:cBhvr>
                                      <p:tavLst>
                                        <p:tav tm="100000">
                                          <p:val>
                                            <p:strVal val="#ppt_h"/>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4338">
                                            <p:txEl>
                                              <p:pRg st="1" end="1"/>
                                            </p:txEl>
                                          </p:spTgt>
                                        </p:tgtEl>
                                        <p:attrNameLst>
                                          <p:attrName>style.visibility</p:attrName>
                                        </p:attrNameLst>
                                      </p:cBhvr>
                                      <p:to>
                                        <p:strVal val="visible"/>
                                      </p:to>
                                    </p:set>
                                    <p:anim calcmode="lin" valueType="num">
                                      <p:cBhvr additive="repl">
                                        <p:cTn id="19" dur="500" fill="hold"/>
                                        <p:tgtEl>
                                          <p:spTgt spid="14338">
                                            <p:txEl>
                                              <p:pRg st="1" end="1"/>
                                            </p:txEl>
                                          </p:spTgt>
                                        </p:tgtEl>
                                        <p:attrNameLst>
                                          <p:attrName>ppt_x</p:attrName>
                                        </p:attrNameLst>
                                      </p:cBhvr>
                                      <p:tavLst>
                                        <p:tav tm="100000">
                                          <p:val>
                                            <p:strVal val="#ppt_x"/>
                                          </p:val>
                                        </p:tav>
                                        <p:tav>
                                          <p:val>
                                            <p:strVal val="#ppt_x"/>
                                          </p:val>
                                        </p:tav>
                                      </p:tavLst>
                                    </p:anim>
                                    <p:anim calcmode="lin" valueType="num">
                                      <p:cBhvr additive="repl">
                                        <p:cTn id="20" dur="500" fill="hold"/>
                                        <p:tgtEl>
                                          <p:spTgt spid="1433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14338">
                                            <p:txEl>
                                              <p:pRg st="2" end="2"/>
                                            </p:txEl>
                                          </p:spTgt>
                                        </p:tgtEl>
                                        <p:attrNameLst>
                                          <p:attrName>style.visibility</p:attrName>
                                        </p:attrNameLst>
                                      </p:cBhvr>
                                      <p:to>
                                        <p:strVal val="visible"/>
                                      </p:to>
                                    </p:set>
                                    <p:anim calcmode="lin" valueType="num">
                                      <p:cBhvr additive="repl">
                                        <p:cTn id="25" dur="500" fill="hold"/>
                                        <p:tgtEl>
                                          <p:spTgt spid="14338">
                                            <p:txEl>
                                              <p:pRg st="2" end="2"/>
                                            </p:txEl>
                                          </p:spTgt>
                                        </p:tgtEl>
                                        <p:attrNameLst>
                                          <p:attrName>ppt_x</p:attrName>
                                        </p:attrNameLst>
                                      </p:cBhvr>
                                      <p:tavLst>
                                        <p:tav tm="100000">
                                          <p:val>
                                            <p:strVal val="#ppt_x"/>
                                          </p:val>
                                        </p:tav>
                                        <p:tav>
                                          <p:val>
                                            <p:strVal val="#ppt_x"/>
                                          </p:val>
                                        </p:tav>
                                      </p:tavLst>
                                    </p:anim>
                                    <p:anim calcmode="lin" valueType="num">
                                      <p:cBhvr additive="repl">
                                        <p:cTn id="26" dur="500" fill="hold"/>
                                        <p:tgtEl>
                                          <p:spTgt spid="14338">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nodeType="clickEffect">
                                  <p:stCondLst>
                                    <p:cond delay="0"/>
                                  </p:stCondLst>
                                  <p:childTnLst>
                                    <p:set>
                                      <p:cBhvr additive="repl">
                                        <p:cTn id="30" dur="1" fill="hold">
                                          <p:stCondLst>
                                            <p:cond delay="0"/>
                                          </p:stCondLst>
                                        </p:cTn>
                                        <p:tgtEl>
                                          <p:spTgt spid="14339"/>
                                        </p:tgtEl>
                                        <p:attrNameLst>
                                          <p:attrName>style.visibility</p:attrName>
                                        </p:attrNameLst>
                                      </p:cBhvr>
                                      <p:to>
                                        <p:strVal val="visible"/>
                                      </p:to>
                                    </p:set>
                                    <p:animEffect transition="in" filter="wheel(1)">
                                      <p:cBhvr additive="repl">
                                        <p:cTn id="31"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41338" y="122238"/>
            <a:ext cx="8229600" cy="1252537"/>
          </a:xfrm>
        </p:spPr>
        <p:txBody>
          <a:bodyPr/>
          <a:lstStyle/>
          <a:p>
            <a:pPr algn="l"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sz="2400" b="1" smtClean="0"/>
              <a:t>Unutrašnja građa ptica</a:t>
            </a:r>
            <a:br>
              <a:rPr lang="en-US" altLang="en-US" sz="2400" b="1" smtClean="0"/>
            </a:br>
            <a:r>
              <a:rPr lang="en-US" altLang="en-US" sz="2400" smtClean="0">
                <a:solidFill>
                  <a:srgbClr val="004A4A"/>
                </a:solidFill>
                <a:effectLst>
                  <a:outerShdw blurRad="38100" dist="38100" dir="2700000" algn="tl">
                    <a:srgbClr val="C0C0C0"/>
                  </a:outerShdw>
                </a:effectLst>
              </a:rPr>
              <a:t>Skelet</a:t>
            </a:r>
          </a:p>
        </p:txBody>
      </p:sp>
      <p:sp>
        <p:nvSpPr>
          <p:cNvPr id="15362" name="Rectangle 2"/>
          <p:cNvSpPr>
            <a:spLocks noGrp="1" noChangeArrowheads="1"/>
          </p:cNvSpPr>
          <p:nvPr>
            <p:ph type="body" idx="1"/>
          </p:nvPr>
        </p:nvSpPr>
        <p:spPr>
          <a:xfrm>
            <a:off x="285750" y="1071563"/>
            <a:ext cx="8229600" cy="469741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smtClean="0">
                <a:solidFill>
                  <a:srgbClr val="004A4A"/>
                </a:solidFill>
              </a:rPr>
              <a:t>Skelet</a:t>
            </a:r>
            <a:r>
              <a:rPr lang="en-US" altLang="en-US" sz="2400" b="1" smtClean="0"/>
              <a:t> </a:t>
            </a:r>
            <a:r>
              <a:rPr lang="en-US" altLang="en-US" sz="2400" smtClean="0"/>
              <a:t>se odlikuje prilagođenostima koje omogućavaju letenje</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Kosti su </a:t>
            </a:r>
            <a:r>
              <a:rPr lang="en-US" altLang="en-US" sz="2400" b="1" smtClean="0">
                <a:solidFill>
                  <a:srgbClr val="004A4A"/>
                </a:solidFill>
              </a:rPr>
              <a:t>šuplje</a:t>
            </a:r>
            <a:r>
              <a:rPr lang="en-US" altLang="en-US" sz="2400" smtClean="0"/>
              <a:t>, ispunjene </a:t>
            </a:r>
            <a:r>
              <a:rPr lang="en-US" altLang="en-US" sz="2400" b="1" smtClean="0">
                <a:solidFill>
                  <a:srgbClr val="004A4A"/>
                </a:solidFill>
              </a:rPr>
              <a:t>vazduhom</a:t>
            </a:r>
            <a:r>
              <a:rPr lang="en-US" altLang="en-US" sz="2400" smtClean="0"/>
              <a:t>, bez koštane srži</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mtClean="0"/>
          </a:p>
        </p:txBody>
      </p:sp>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63" y="2571750"/>
            <a:ext cx="30622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86188" y="2428875"/>
            <a:ext cx="47244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circl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5361">
                                            <p:txEl>
                                              <p:pRg st="0" end="0"/>
                                            </p:txEl>
                                          </p:spTgt>
                                        </p:tgtEl>
                                        <p:attrNameLst>
                                          <p:attrName>style.visibility</p:attrName>
                                        </p:attrNameLst>
                                      </p:cBhvr>
                                      <p:to>
                                        <p:strVal val="visible"/>
                                      </p:to>
                                    </p:set>
                                    <p:anim calcmode="lin" valueType="num">
                                      <p:cBhvr additive="repl">
                                        <p:cTn id="7" dur="500" fill="hold"/>
                                        <p:tgtEl>
                                          <p:spTgt spid="15361">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536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5362">
                                            <p:txEl>
                                              <p:pRg st="0" end="0"/>
                                            </p:txEl>
                                          </p:spTgt>
                                        </p:tgtEl>
                                        <p:attrNameLst>
                                          <p:attrName>style.visibility</p:attrName>
                                        </p:attrNameLst>
                                      </p:cBhvr>
                                      <p:to>
                                        <p:strVal val="visible"/>
                                      </p:to>
                                    </p:set>
                                    <p:anim calcmode="lin" valueType="num">
                                      <p:cBhvr additive="repl">
                                        <p:cTn id="13" dur="500" fill="hold"/>
                                        <p:tgtEl>
                                          <p:spTgt spid="15362">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1536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5362">
                                            <p:txEl>
                                              <p:pRg st="1" end="1"/>
                                            </p:txEl>
                                          </p:spTgt>
                                        </p:tgtEl>
                                        <p:attrNameLst>
                                          <p:attrName>style.visibility</p:attrName>
                                        </p:attrNameLst>
                                      </p:cBhvr>
                                      <p:to>
                                        <p:strVal val="visible"/>
                                      </p:to>
                                    </p:set>
                                    <p:anim calcmode="lin" valueType="num">
                                      <p:cBhvr additive="repl">
                                        <p:cTn id="19" dur="500" fill="hold"/>
                                        <p:tgtEl>
                                          <p:spTgt spid="15362">
                                            <p:txEl>
                                              <p:pRg st="1" end="1"/>
                                            </p:txEl>
                                          </p:spTgt>
                                        </p:tgtEl>
                                        <p:attrNameLst>
                                          <p:attrName>ppt_x</p:attrName>
                                        </p:attrNameLst>
                                      </p:cBhvr>
                                      <p:tavLst>
                                        <p:tav tm="100000">
                                          <p:val>
                                            <p:strVal val="#ppt_x"/>
                                          </p:val>
                                        </p:tav>
                                        <p:tav>
                                          <p:val>
                                            <p:strVal val="#ppt_x"/>
                                          </p:val>
                                        </p:tav>
                                      </p:tavLst>
                                    </p:anim>
                                    <p:anim calcmode="lin" valueType="num">
                                      <p:cBhvr additive="repl">
                                        <p:cTn id="20" dur="500" fill="hold"/>
                                        <p:tgtEl>
                                          <p:spTgt spid="15362">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additive="repl">
                                        <p:cTn id="24" dur="1" fill="hold">
                                          <p:stCondLst>
                                            <p:cond delay="0"/>
                                          </p:stCondLst>
                                        </p:cTn>
                                        <p:tgtEl>
                                          <p:spTgt spid="15363"/>
                                        </p:tgtEl>
                                        <p:attrNameLst>
                                          <p:attrName>style.visibility</p:attrName>
                                        </p:attrNameLst>
                                      </p:cBhvr>
                                      <p:to>
                                        <p:strVal val="visible"/>
                                      </p:to>
                                    </p:set>
                                    <p:animEffect transition="in" filter="randombar(horizontal)">
                                      <p:cBhvr additive="repl">
                                        <p:cTn id="25" dur="500"/>
                                        <p:tgtEl>
                                          <p:spTgt spid="1536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6" fill="hold" nodeType="clickEffect">
                                  <p:stCondLst>
                                    <p:cond delay="0"/>
                                  </p:stCondLst>
                                  <p:childTnLst>
                                    <p:set>
                                      <p:cBhvr additive="repl">
                                        <p:cTn id="29" dur="1" fill="hold">
                                          <p:stCondLst>
                                            <p:cond delay="0"/>
                                          </p:stCondLst>
                                        </p:cTn>
                                        <p:tgtEl>
                                          <p:spTgt spid="15364"/>
                                        </p:tgtEl>
                                        <p:attrNameLst>
                                          <p:attrName>style.visibility</p:attrName>
                                        </p:attrNameLst>
                                      </p:cBhvr>
                                      <p:to>
                                        <p:strVal val="visible"/>
                                      </p:to>
                                    </p:set>
                                    <p:animEffect transition="in" filter="barn(inHorizontal)">
                                      <p:cBhvr additive="repl">
                                        <p:cTn id="30"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500063" y="500063"/>
            <a:ext cx="8161337" cy="272891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u="sng" smtClean="0"/>
              <a:t>Lagani skelet</a:t>
            </a:r>
            <a:r>
              <a:rPr lang="en-US" altLang="en-US" smtClean="0"/>
              <a:t>-lakše održavanje u vazduhu</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Dobro razvijena </a:t>
            </a:r>
            <a:r>
              <a:rPr lang="en-US" altLang="en-US" b="1" smtClean="0">
                <a:solidFill>
                  <a:srgbClr val="004A4A"/>
                </a:solidFill>
              </a:rPr>
              <a:t>grudna kost</a:t>
            </a:r>
            <a:r>
              <a:rPr lang="en-US" altLang="en-US" smtClean="0"/>
              <a:t>, nosi </a:t>
            </a:r>
            <a:r>
              <a:rPr lang="en-US" altLang="en-US" b="1" smtClean="0">
                <a:solidFill>
                  <a:srgbClr val="004A4A"/>
                </a:solidFill>
              </a:rPr>
              <a:t>greben</a:t>
            </a:r>
            <a:r>
              <a:rPr lang="en-US" altLang="en-US" smtClean="0"/>
              <a:t> (</a:t>
            </a:r>
            <a:r>
              <a:rPr lang="en-US" altLang="en-US" b="1" smtClean="0">
                <a:solidFill>
                  <a:srgbClr val="004A4A"/>
                </a:solidFill>
              </a:rPr>
              <a:t>kobilicu</a:t>
            </a:r>
            <a:r>
              <a:rPr lang="en-US" altLang="en-US" smtClean="0"/>
              <a:t>) za koju su pričvršćeni </a:t>
            </a:r>
            <a:r>
              <a:rPr lang="en-US" altLang="en-US" u="sng" smtClean="0"/>
              <a:t>snažni mišići</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1400" y="2714625"/>
            <a:ext cx="40068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88" name="Line 4"/>
          <p:cNvSpPr>
            <a:spLocks noChangeShapeType="1"/>
          </p:cNvSpPr>
          <p:nvPr/>
        </p:nvSpPr>
        <p:spPr bwMode="auto">
          <a:xfrm>
            <a:off x="3286125" y="4000500"/>
            <a:ext cx="3508375" cy="758825"/>
          </a:xfrm>
          <a:prstGeom prst="line">
            <a:avLst/>
          </a:prstGeom>
          <a:noFill/>
          <a:ln w="3672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Text Box 5"/>
          <p:cNvSpPr txBox="1">
            <a:spLocks noChangeArrowheads="1"/>
          </p:cNvSpPr>
          <p:nvPr/>
        </p:nvSpPr>
        <p:spPr bwMode="auto">
          <a:xfrm>
            <a:off x="2071688" y="3786188"/>
            <a:ext cx="12477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400" b="1"/>
              <a:t>Greben</a:t>
            </a:r>
          </a:p>
        </p:txBody>
      </p:sp>
      <p:sp>
        <p:nvSpPr>
          <p:cNvPr id="27654" name="Rectangle 8"/>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pull dir="lu"/>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6386">
                                            <p:txEl>
                                              <p:pRg st="0" end="0"/>
                                            </p:txEl>
                                          </p:spTgt>
                                        </p:tgtEl>
                                        <p:attrNameLst>
                                          <p:attrName>style.visibility</p:attrName>
                                        </p:attrNameLst>
                                      </p:cBhvr>
                                      <p:to>
                                        <p:strVal val="visible"/>
                                      </p:to>
                                    </p:set>
                                    <p:anim calcmode="lin" valueType="num">
                                      <p:cBhvr additive="repl">
                                        <p:cTn id="7" dur="500" fill="hold"/>
                                        <p:tgtEl>
                                          <p:spTgt spid="16386">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638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6386">
                                            <p:txEl>
                                              <p:pRg st="1" end="1"/>
                                            </p:txEl>
                                          </p:spTgt>
                                        </p:tgtEl>
                                        <p:attrNameLst>
                                          <p:attrName>style.visibility</p:attrName>
                                        </p:attrNameLst>
                                      </p:cBhvr>
                                      <p:to>
                                        <p:strVal val="visible"/>
                                      </p:to>
                                    </p:set>
                                    <p:anim calcmode="lin" valueType="num">
                                      <p:cBhvr additive="repl">
                                        <p:cTn id="13" dur="500" fill="hold"/>
                                        <p:tgtEl>
                                          <p:spTgt spid="16386">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16386">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16387"/>
                                        </p:tgtEl>
                                        <p:attrNameLst>
                                          <p:attrName>style.visibility</p:attrName>
                                        </p:attrNameLst>
                                      </p:cBhvr>
                                      <p:to>
                                        <p:strVal val="visible"/>
                                      </p:to>
                                    </p:set>
                                    <p:animEffect transition="in" filter="checkerboard(across)">
                                      <p:cBhvr additive="repl">
                                        <p:cTn id="19" dur="500"/>
                                        <p:tgtEl>
                                          <p:spTgt spid="163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additive="repl">
                                        <p:cTn id="23" dur="1" fill="hold">
                                          <p:stCondLst>
                                            <p:cond delay="0"/>
                                          </p:stCondLst>
                                        </p:cTn>
                                        <p:tgtEl>
                                          <p:spTgt spid="16388"/>
                                        </p:tgtEl>
                                        <p:attrNameLst>
                                          <p:attrName>style.visibility</p:attrName>
                                        </p:attrNameLst>
                                      </p:cBhvr>
                                      <p:to>
                                        <p:strVal val="visible"/>
                                      </p:to>
                                    </p:set>
                                    <p:anim calcmode="lin" valueType="num">
                                      <p:cBhvr additive="repl">
                                        <p:cTn id="24" dur="500" fill="hold"/>
                                        <p:tgtEl>
                                          <p:spTgt spid="16388"/>
                                        </p:tgtEl>
                                        <p:attrNameLst>
                                          <p:attrName>ppt_x</p:attrName>
                                        </p:attrNameLst>
                                      </p:cBhvr>
                                      <p:tavLst>
                                        <p:tav tm="100000">
                                          <p:val>
                                            <p:strVal val="#ppt_x"/>
                                          </p:val>
                                        </p:tav>
                                        <p:tav>
                                          <p:val>
                                            <p:strVal val="#ppt_x"/>
                                          </p:val>
                                        </p:tav>
                                      </p:tavLst>
                                    </p:anim>
                                    <p:anim calcmode="lin" valueType="num">
                                      <p:cBhvr additive="repl">
                                        <p:cTn id="25" dur="500" fill="hold"/>
                                        <p:tgtEl>
                                          <p:spTgt spid="16388"/>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additive="repl">
                                        <p:cTn id="29" dur="1" fill="hold">
                                          <p:stCondLst>
                                            <p:cond delay="0"/>
                                          </p:stCondLst>
                                        </p:cTn>
                                        <p:tgtEl>
                                          <p:spTgt spid="16389">
                                            <p:txEl>
                                              <p:pRg st="0" end="0"/>
                                            </p:txEl>
                                          </p:spTgt>
                                        </p:tgtEl>
                                        <p:attrNameLst>
                                          <p:attrName>style.visibility</p:attrName>
                                        </p:attrNameLst>
                                      </p:cBhvr>
                                      <p:to>
                                        <p:strVal val="visible"/>
                                      </p:to>
                                    </p:set>
                                    <p:anim calcmode="lin" valueType="num">
                                      <p:cBhvr additive="repl">
                                        <p:cTn id="30" dur="500" fill="hold"/>
                                        <p:tgtEl>
                                          <p:spTgt spid="16389">
                                            <p:txEl>
                                              <p:pRg st="0" end="0"/>
                                            </p:txEl>
                                          </p:spTgt>
                                        </p:tgtEl>
                                        <p:attrNameLst>
                                          <p:attrName>ppt_x</p:attrName>
                                        </p:attrNameLst>
                                      </p:cBhvr>
                                      <p:tavLst>
                                        <p:tav tm="100000">
                                          <p:val>
                                            <p:strVal val="#ppt_x"/>
                                          </p:val>
                                        </p:tav>
                                        <p:tav>
                                          <p:val>
                                            <p:strVal val="#ppt_x"/>
                                          </p:val>
                                        </p:tav>
                                      </p:tavLst>
                                    </p:anim>
                                    <p:anim calcmode="lin" valueType="num">
                                      <p:cBhvr additive="repl">
                                        <p:cTn id="31" dur="500" fill="hold"/>
                                        <p:tgtEl>
                                          <p:spTgt spid="16389">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107950"/>
            <a:ext cx="8229600" cy="771525"/>
          </a:xfrm>
        </p:spPr>
        <p:txBody>
          <a:bodyPr/>
          <a:lstStyle/>
          <a:p>
            <a:pPr algn="l" eaLnBrk="1" hangingPunct="1">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i="1" smtClean="0">
                <a:solidFill>
                  <a:srgbClr val="B84700"/>
                </a:solidFill>
                <a:effectLst>
                  <a:outerShdw blurRad="38100" dist="38100" dir="2700000" algn="tl">
                    <a:srgbClr val="C0C0C0"/>
                  </a:outerShdw>
                </a:effectLst>
              </a:rPr>
              <a:t>Sistem organa za varenje</a:t>
            </a:r>
          </a:p>
        </p:txBody>
      </p:sp>
      <p:pic>
        <p:nvPicPr>
          <p:cNvPr id="174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25" y="1143000"/>
            <a:ext cx="335756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2" name="Line 4"/>
          <p:cNvSpPr>
            <a:spLocks noChangeShapeType="1"/>
          </p:cNvSpPr>
          <p:nvPr/>
        </p:nvSpPr>
        <p:spPr bwMode="auto">
          <a:xfrm>
            <a:off x="3357563" y="1643063"/>
            <a:ext cx="3924300" cy="396875"/>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5"/>
          <p:cNvSpPr>
            <a:spLocks noChangeShapeType="1"/>
          </p:cNvSpPr>
          <p:nvPr/>
        </p:nvSpPr>
        <p:spPr bwMode="auto">
          <a:xfrm>
            <a:off x="3000375" y="2143125"/>
            <a:ext cx="3143250" cy="642938"/>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Line 6"/>
          <p:cNvSpPr>
            <a:spLocks noChangeShapeType="1"/>
          </p:cNvSpPr>
          <p:nvPr/>
        </p:nvSpPr>
        <p:spPr bwMode="auto">
          <a:xfrm>
            <a:off x="2928938" y="2571750"/>
            <a:ext cx="2500312" cy="928688"/>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5" name="Line 7"/>
          <p:cNvSpPr>
            <a:spLocks noChangeShapeType="1"/>
          </p:cNvSpPr>
          <p:nvPr/>
        </p:nvSpPr>
        <p:spPr bwMode="auto">
          <a:xfrm>
            <a:off x="2357438" y="2714625"/>
            <a:ext cx="4525962" cy="2395538"/>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6" name="Line 8"/>
          <p:cNvSpPr>
            <a:spLocks noChangeShapeType="1"/>
          </p:cNvSpPr>
          <p:nvPr/>
        </p:nvSpPr>
        <p:spPr bwMode="auto">
          <a:xfrm>
            <a:off x="2428875" y="3143250"/>
            <a:ext cx="3571875" cy="2643188"/>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7" name="Line 9"/>
          <p:cNvSpPr>
            <a:spLocks noChangeShapeType="1"/>
          </p:cNvSpPr>
          <p:nvPr/>
        </p:nvSpPr>
        <p:spPr bwMode="auto">
          <a:xfrm>
            <a:off x="1785938" y="3286125"/>
            <a:ext cx="1500187" cy="1785938"/>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8" name="Text Box 10"/>
          <p:cNvSpPr txBox="1">
            <a:spLocks noChangeArrowheads="1"/>
          </p:cNvSpPr>
          <p:nvPr/>
        </p:nvSpPr>
        <p:spPr bwMode="auto">
          <a:xfrm>
            <a:off x="7342188" y="1808163"/>
            <a:ext cx="8794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Kljun</a:t>
            </a:r>
          </a:p>
        </p:txBody>
      </p:sp>
      <p:sp>
        <p:nvSpPr>
          <p:cNvPr id="17419" name="Text Box 11"/>
          <p:cNvSpPr txBox="1">
            <a:spLocks noChangeArrowheads="1"/>
          </p:cNvSpPr>
          <p:nvPr/>
        </p:nvSpPr>
        <p:spPr bwMode="auto">
          <a:xfrm>
            <a:off x="6215063" y="2643188"/>
            <a:ext cx="1003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Voljka</a:t>
            </a:r>
          </a:p>
        </p:txBody>
      </p:sp>
      <p:sp>
        <p:nvSpPr>
          <p:cNvPr id="17420" name="Text Box 12"/>
          <p:cNvSpPr txBox="1">
            <a:spLocks noChangeArrowheads="1"/>
          </p:cNvSpPr>
          <p:nvPr/>
        </p:nvSpPr>
        <p:spPr bwMode="auto">
          <a:xfrm>
            <a:off x="5572125" y="3357563"/>
            <a:ext cx="14827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Žlezdani </a:t>
            </a:r>
          </a:p>
          <a:p>
            <a:pPr eaLnBrk="1" hangingPunct="1">
              <a:spcBef>
                <a:spcPct val="0"/>
              </a:spcBef>
              <a:buFont typeface="Times New Roman" panose="02020603050405020304" pitchFamily="18" charset="0"/>
              <a:buNone/>
            </a:pPr>
            <a:r>
              <a:rPr lang="en-US" altLang="en-US" sz="2200" b="1"/>
              <a:t>želudac</a:t>
            </a:r>
          </a:p>
        </p:txBody>
      </p:sp>
      <p:sp>
        <p:nvSpPr>
          <p:cNvPr id="17421" name="Text Box 13"/>
          <p:cNvSpPr txBox="1">
            <a:spLocks noChangeArrowheads="1"/>
          </p:cNvSpPr>
          <p:nvPr/>
        </p:nvSpPr>
        <p:spPr bwMode="auto">
          <a:xfrm>
            <a:off x="6896100" y="4689475"/>
            <a:ext cx="2122488"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Mišićni</a:t>
            </a:r>
          </a:p>
          <a:p>
            <a:pPr eaLnBrk="1" hangingPunct="1">
              <a:spcBef>
                <a:spcPct val="0"/>
              </a:spcBef>
              <a:buFont typeface="Times New Roman" panose="02020603050405020304" pitchFamily="18" charset="0"/>
              <a:buNone/>
            </a:pPr>
            <a:r>
              <a:rPr lang="en-US" altLang="en-US" sz="2200" b="1"/>
              <a:t>želudac-bubac</a:t>
            </a:r>
          </a:p>
        </p:txBody>
      </p:sp>
      <p:sp>
        <p:nvSpPr>
          <p:cNvPr id="17422" name="Text Box 14"/>
          <p:cNvSpPr txBox="1">
            <a:spLocks noChangeArrowheads="1"/>
          </p:cNvSpPr>
          <p:nvPr/>
        </p:nvSpPr>
        <p:spPr bwMode="auto">
          <a:xfrm>
            <a:off x="6000750" y="5429250"/>
            <a:ext cx="9715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Crevo</a:t>
            </a:r>
          </a:p>
        </p:txBody>
      </p:sp>
      <p:sp>
        <p:nvSpPr>
          <p:cNvPr id="17423" name="Text Box 15"/>
          <p:cNvSpPr txBox="1">
            <a:spLocks noChangeArrowheads="1"/>
          </p:cNvSpPr>
          <p:nvPr/>
        </p:nvSpPr>
        <p:spPr bwMode="auto">
          <a:xfrm>
            <a:off x="3214688" y="5143500"/>
            <a:ext cx="10969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Kloaka</a:t>
            </a:r>
          </a:p>
        </p:txBody>
      </p:sp>
      <p:sp>
        <p:nvSpPr>
          <p:cNvPr id="29712" name="Rectangle 1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7409">
                                            <p:txEl>
                                              <p:pRg st="0" end="0"/>
                                            </p:txEl>
                                          </p:spTgt>
                                        </p:tgtEl>
                                        <p:attrNameLst>
                                          <p:attrName>style.visibility</p:attrName>
                                        </p:attrNameLst>
                                      </p:cBhvr>
                                      <p:to>
                                        <p:strVal val="visible"/>
                                      </p:to>
                                    </p:set>
                                    <p:anim calcmode="lin" valueType="num">
                                      <p:cBhvr additive="repl">
                                        <p:cTn id="7" dur="500" fill="hold"/>
                                        <p:tgtEl>
                                          <p:spTgt spid="17409">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7409">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additive="repl">
                                        <p:cTn id="12" dur="1" fill="hold">
                                          <p:stCondLst>
                                            <p:cond delay="0"/>
                                          </p:stCondLst>
                                        </p:cTn>
                                        <p:tgtEl>
                                          <p:spTgt spid="17411"/>
                                        </p:tgtEl>
                                        <p:attrNameLst>
                                          <p:attrName>style.visibility</p:attrName>
                                        </p:attrNameLst>
                                      </p:cBhvr>
                                      <p:to>
                                        <p:strVal val="visible"/>
                                      </p:to>
                                    </p:set>
                                    <p:animEffect transition="in" filter="checkerboard(across)">
                                      <p:cBhvr additive="repl">
                                        <p:cTn id="13" dur="500"/>
                                        <p:tgtEl>
                                          <p:spTgt spid="174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additive="repl">
                                        <p:cTn id="17" dur="1" fill="hold">
                                          <p:stCondLst>
                                            <p:cond delay="0"/>
                                          </p:stCondLst>
                                        </p:cTn>
                                        <p:tgtEl>
                                          <p:spTgt spid="17412"/>
                                        </p:tgtEl>
                                        <p:attrNameLst>
                                          <p:attrName>style.visibility</p:attrName>
                                        </p:attrNameLst>
                                      </p:cBhvr>
                                      <p:to>
                                        <p:strVal val="visible"/>
                                      </p:to>
                                    </p:set>
                                    <p:anim calcmode="lin" valueType="num">
                                      <p:cBhvr additive="repl">
                                        <p:cTn id="18" dur="500" fill="hold"/>
                                        <p:tgtEl>
                                          <p:spTgt spid="17412"/>
                                        </p:tgtEl>
                                        <p:attrNameLst>
                                          <p:attrName>ppt_x</p:attrName>
                                        </p:attrNameLst>
                                      </p:cBhvr>
                                      <p:tavLst>
                                        <p:tav tm="100000">
                                          <p:val>
                                            <p:strVal val="#ppt_x"/>
                                          </p:val>
                                        </p:tav>
                                        <p:tav>
                                          <p:val>
                                            <p:strVal val="#ppt_x"/>
                                          </p:val>
                                        </p:tav>
                                      </p:tavLst>
                                    </p:anim>
                                    <p:anim calcmode="lin" valueType="num">
                                      <p:cBhvr additive="repl">
                                        <p:cTn id="19" dur="500" fill="hold"/>
                                        <p:tgtEl>
                                          <p:spTgt spid="17412"/>
                                        </p:tgtEl>
                                        <p:attrNameLst>
                                          <p:attrName>ppt_y</p:attrName>
                                        </p:attrNameLst>
                                      </p:cBhvr>
                                      <p:tavLst>
                                        <p:tav tm="100000">
                                          <p:val>
                                            <p:strVal val="1+#ppt_h/2"/>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17418">
                                            <p:txEl>
                                              <p:pRg st="0" end="0"/>
                                            </p:txEl>
                                          </p:spTgt>
                                        </p:tgtEl>
                                        <p:attrNameLst>
                                          <p:attrName>style.visibility</p:attrName>
                                        </p:attrNameLst>
                                      </p:cBhvr>
                                      <p:to>
                                        <p:strVal val="visible"/>
                                      </p:to>
                                    </p:set>
                                    <p:anim calcmode="lin" valueType="num">
                                      <p:cBhvr additive="repl">
                                        <p:cTn id="24" dur="500" fill="hold"/>
                                        <p:tgtEl>
                                          <p:spTgt spid="17418">
                                            <p:txEl>
                                              <p:pRg st="0" end="0"/>
                                            </p:txEl>
                                          </p:spTgt>
                                        </p:tgtEl>
                                        <p:attrNameLst>
                                          <p:attrName>ppt_x</p:attrName>
                                        </p:attrNameLst>
                                      </p:cBhvr>
                                      <p:tavLst>
                                        <p:tav tm="100000">
                                          <p:val>
                                            <p:strVal val="#ppt_x"/>
                                          </p:val>
                                        </p:tav>
                                        <p:tav>
                                          <p:val>
                                            <p:strVal val="#ppt_x"/>
                                          </p:val>
                                        </p:tav>
                                      </p:tavLst>
                                    </p:anim>
                                    <p:anim calcmode="lin" valueType="num">
                                      <p:cBhvr additive="repl">
                                        <p:cTn id="25" dur="500" fill="hold"/>
                                        <p:tgtEl>
                                          <p:spTgt spid="1741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additive="repl">
                                        <p:cTn id="29" dur="1" fill="hold">
                                          <p:stCondLst>
                                            <p:cond delay="0"/>
                                          </p:stCondLst>
                                        </p:cTn>
                                        <p:tgtEl>
                                          <p:spTgt spid="17413"/>
                                        </p:tgtEl>
                                        <p:attrNameLst>
                                          <p:attrName>style.visibility</p:attrName>
                                        </p:attrNameLst>
                                      </p:cBhvr>
                                      <p:to>
                                        <p:strVal val="visible"/>
                                      </p:to>
                                    </p:set>
                                    <p:anim calcmode="lin" valueType="num">
                                      <p:cBhvr additive="repl">
                                        <p:cTn id="30" dur="500" fill="hold"/>
                                        <p:tgtEl>
                                          <p:spTgt spid="17413"/>
                                        </p:tgtEl>
                                        <p:attrNameLst>
                                          <p:attrName>ppt_x</p:attrName>
                                        </p:attrNameLst>
                                      </p:cBhvr>
                                      <p:tavLst>
                                        <p:tav tm="100000">
                                          <p:val>
                                            <p:strVal val="#ppt_x"/>
                                          </p:val>
                                        </p:tav>
                                        <p:tav>
                                          <p:val>
                                            <p:strVal val="#ppt_x"/>
                                          </p:val>
                                        </p:tav>
                                      </p:tavLst>
                                    </p:anim>
                                    <p:anim calcmode="lin" valueType="num">
                                      <p:cBhvr additive="repl">
                                        <p:cTn id="31" dur="500" fill="hold"/>
                                        <p:tgtEl>
                                          <p:spTgt spid="17413"/>
                                        </p:tgtEl>
                                        <p:attrNameLst>
                                          <p:attrName>ppt_y</p:attrName>
                                        </p:attrNameLst>
                                      </p:cBhvr>
                                      <p:tavLst>
                                        <p:tav tm="100000">
                                          <p:val>
                                            <p:strVal val="1+#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additive="repl">
                                        <p:cTn id="35" dur="1" fill="hold">
                                          <p:stCondLst>
                                            <p:cond delay="0"/>
                                          </p:stCondLst>
                                        </p:cTn>
                                        <p:tgtEl>
                                          <p:spTgt spid="17419">
                                            <p:txEl>
                                              <p:pRg st="0" end="0"/>
                                            </p:txEl>
                                          </p:spTgt>
                                        </p:tgtEl>
                                        <p:attrNameLst>
                                          <p:attrName>style.visibility</p:attrName>
                                        </p:attrNameLst>
                                      </p:cBhvr>
                                      <p:to>
                                        <p:strVal val="visible"/>
                                      </p:to>
                                    </p:set>
                                    <p:anim calcmode="lin" valueType="num">
                                      <p:cBhvr additive="repl">
                                        <p:cTn id="36" dur="500" fill="hold"/>
                                        <p:tgtEl>
                                          <p:spTgt spid="17419">
                                            <p:txEl>
                                              <p:pRg st="0" end="0"/>
                                            </p:txEl>
                                          </p:spTgt>
                                        </p:tgtEl>
                                        <p:attrNameLst>
                                          <p:attrName>ppt_x</p:attrName>
                                        </p:attrNameLst>
                                      </p:cBhvr>
                                      <p:tavLst>
                                        <p:tav tm="100000">
                                          <p:val>
                                            <p:strVal val="#ppt_x"/>
                                          </p:val>
                                        </p:tav>
                                        <p:tav>
                                          <p:val>
                                            <p:strVal val="#ppt_x"/>
                                          </p:val>
                                        </p:tav>
                                      </p:tavLst>
                                    </p:anim>
                                    <p:anim calcmode="lin" valueType="num">
                                      <p:cBhvr additive="repl">
                                        <p:cTn id="37" dur="500" fill="hold"/>
                                        <p:tgtEl>
                                          <p:spTgt spid="17419">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additive="repl">
                                        <p:cTn id="41" dur="1" fill="hold">
                                          <p:stCondLst>
                                            <p:cond delay="0"/>
                                          </p:stCondLst>
                                        </p:cTn>
                                        <p:tgtEl>
                                          <p:spTgt spid="17414"/>
                                        </p:tgtEl>
                                        <p:attrNameLst>
                                          <p:attrName>style.visibility</p:attrName>
                                        </p:attrNameLst>
                                      </p:cBhvr>
                                      <p:to>
                                        <p:strVal val="visible"/>
                                      </p:to>
                                    </p:set>
                                    <p:anim calcmode="lin" valueType="num">
                                      <p:cBhvr additive="repl">
                                        <p:cTn id="42" dur="500" fill="hold"/>
                                        <p:tgtEl>
                                          <p:spTgt spid="17414"/>
                                        </p:tgtEl>
                                        <p:attrNameLst>
                                          <p:attrName>ppt_x</p:attrName>
                                        </p:attrNameLst>
                                      </p:cBhvr>
                                      <p:tavLst>
                                        <p:tav tm="100000">
                                          <p:val>
                                            <p:strVal val="#ppt_x"/>
                                          </p:val>
                                        </p:tav>
                                        <p:tav>
                                          <p:val>
                                            <p:strVal val="#ppt_x"/>
                                          </p:val>
                                        </p:tav>
                                      </p:tavLst>
                                    </p:anim>
                                    <p:anim calcmode="lin" valueType="num">
                                      <p:cBhvr additive="repl">
                                        <p:cTn id="43" dur="500" fill="hold"/>
                                        <p:tgtEl>
                                          <p:spTgt spid="17414"/>
                                        </p:tgtEl>
                                        <p:attrNameLst>
                                          <p:attrName>ppt_y</p:attrName>
                                        </p:attrNameLst>
                                      </p:cBhvr>
                                      <p:tavLst>
                                        <p:tav tm="100000">
                                          <p:val>
                                            <p:strVal val="1+#ppt_h/2"/>
                                          </p:val>
                                        </p:tav>
                                        <p:tav>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additive="repl">
                                        <p:cTn id="47" dur="1" fill="hold">
                                          <p:stCondLst>
                                            <p:cond delay="0"/>
                                          </p:stCondLst>
                                        </p:cTn>
                                        <p:tgtEl>
                                          <p:spTgt spid="17420">
                                            <p:txEl>
                                              <p:pRg st="0" end="0"/>
                                            </p:txEl>
                                          </p:spTgt>
                                        </p:tgtEl>
                                        <p:attrNameLst>
                                          <p:attrName>style.visibility</p:attrName>
                                        </p:attrNameLst>
                                      </p:cBhvr>
                                      <p:to>
                                        <p:strVal val="visible"/>
                                      </p:to>
                                    </p:set>
                                    <p:anim calcmode="lin" valueType="num">
                                      <p:cBhvr additive="repl">
                                        <p:cTn id="48" dur="500" fill="hold"/>
                                        <p:tgtEl>
                                          <p:spTgt spid="17420">
                                            <p:txEl>
                                              <p:pRg st="0" end="0"/>
                                            </p:txEl>
                                          </p:spTgt>
                                        </p:tgtEl>
                                        <p:attrNameLst>
                                          <p:attrName>ppt_x</p:attrName>
                                        </p:attrNameLst>
                                      </p:cBhvr>
                                      <p:tavLst>
                                        <p:tav tm="100000">
                                          <p:val>
                                            <p:strVal val="#ppt_x"/>
                                          </p:val>
                                        </p:tav>
                                        <p:tav>
                                          <p:val>
                                            <p:strVal val="#ppt_x"/>
                                          </p:val>
                                        </p:tav>
                                      </p:tavLst>
                                    </p:anim>
                                    <p:anim calcmode="lin" valueType="num">
                                      <p:cBhvr additive="repl">
                                        <p:cTn id="49" dur="500" fill="hold"/>
                                        <p:tgtEl>
                                          <p:spTgt spid="17420">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additive="repl">
                                        <p:cTn id="53" dur="1" fill="hold">
                                          <p:stCondLst>
                                            <p:cond delay="0"/>
                                          </p:stCondLst>
                                        </p:cTn>
                                        <p:tgtEl>
                                          <p:spTgt spid="17420">
                                            <p:txEl>
                                              <p:pRg st="1" end="1"/>
                                            </p:txEl>
                                          </p:spTgt>
                                        </p:tgtEl>
                                        <p:attrNameLst>
                                          <p:attrName>style.visibility</p:attrName>
                                        </p:attrNameLst>
                                      </p:cBhvr>
                                      <p:to>
                                        <p:strVal val="visible"/>
                                      </p:to>
                                    </p:set>
                                    <p:anim calcmode="lin" valueType="num">
                                      <p:cBhvr additive="repl">
                                        <p:cTn id="54" dur="500" fill="hold"/>
                                        <p:tgtEl>
                                          <p:spTgt spid="17420">
                                            <p:txEl>
                                              <p:pRg st="1" end="1"/>
                                            </p:txEl>
                                          </p:spTgt>
                                        </p:tgtEl>
                                        <p:attrNameLst>
                                          <p:attrName>ppt_x</p:attrName>
                                        </p:attrNameLst>
                                      </p:cBhvr>
                                      <p:tavLst>
                                        <p:tav tm="100000">
                                          <p:val>
                                            <p:strVal val="#ppt_x"/>
                                          </p:val>
                                        </p:tav>
                                        <p:tav>
                                          <p:val>
                                            <p:strVal val="#ppt_x"/>
                                          </p:val>
                                        </p:tav>
                                      </p:tavLst>
                                    </p:anim>
                                    <p:anim calcmode="lin" valueType="num">
                                      <p:cBhvr additive="repl">
                                        <p:cTn id="55" dur="500" fill="hold"/>
                                        <p:tgtEl>
                                          <p:spTgt spid="17420">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additive="repl">
                                        <p:cTn id="59" dur="1" fill="hold">
                                          <p:stCondLst>
                                            <p:cond delay="0"/>
                                          </p:stCondLst>
                                        </p:cTn>
                                        <p:tgtEl>
                                          <p:spTgt spid="17415"/>
                                        </p:tgtEl>
                                        <p:attrNameLst>
                                          <p:attrName>style.visibility</p:attrName>
                                        </p:attrNameLst>
                                      </p:cBhvr>
                                      <p:to>
                                        <p:strVal val="visible"/>
                                      </p:to>
                                    </p:set>
                                    <p:anim calcmode="lin" valueType="num">
                                      <p:cBhvr additive="repl">
                                        <p:cTn id="60" dur="500" fill="hold"/>
                                        <p:tgtEl>
                                          <p:spTgt spid="17415"/>
                                        </p:tgtEl>
                                        <p:attrNameLst>
                                          <p:attrName>ppt_x</p:attrName>
                                        </p:attrNameLst>
                                      </p:cBhvr>
                                      <p:tavLst>
                                        <p:tav tm="100000">
                                          <p:val>
                                            <p:strVal val="#ppt_x"/>
                                          </p:val>
                                        </p:tav>
                                        <p:tav>
                                          <p:val>
                                            <p:strVal val="#ppt_x"/>
                                          </p:val>
                                        </p:tav>
                                      </p:tavLst>
                                    </p:anim>
                                    <p:anim calcmode="lin" valueType="num">
                                      <p:cBhvr additive="repl">
                                        <p:cTn id="61" dur="500" fill="hold"/>
                                        <p:tgtEl>
                                          <p:spTgt spid="17415"/>
                                        </p:tgtEl>
                                        <p:attrNameLst>
                                          <p:attrName>ppt_y</p:attrName>
                                        </p:attrNameLst>
                                      </p:cBhvr>
                                      <p:tavLst>
                                        <p:tav tm="100000">
                                          <p:val>
                                            <p:strVal val="1+#ppt_h/2"/>
                                          </p:val>
                                        </p:tav>
                                        <p:tav>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additive="repl">
                                        <p:cTn id="65" dur="1" fill="hold">
                                          <p:stCondLst>
                                            <p:cond delay="0"/>
                                          </p:stCondLst>
                                        </p:cTn>
                                        <p:tgtEl>
                                          <p:spTgt spid="17421">
                                            <p:txEl>
                                              <p:pRg st="0" end="0"/>
                                            </p:txEl>
                                          </p:spTgt>
                                        </p:tgtEl>
                                        <p:attrNameLst>
                                          <p:attrName>style.visibility</p:attrName>
                                        </p:attrNameLst>
                                      </p:cBhvr>
                                      <p:to>
                                        <p:strVal val="visible"/>
                                      </p:to>
                                    </p:set>
                                    <p:anim calcmode="lin" valueType="num">
                                      <p:cBhvr additive="repl">
                                        <p:cTn id="66" dur="500" fill="hold"/>
                                        <p:tgtEl>
                                          <p:spTgt spid="17421">
                                            <p:txEl>
                                              <p:pRg st="0" end="0"/>
                                            </p:txEl>
                                          </p:spTgt>
                                        </p:tgtEl>
                                        <p:attrNameLst>
                                          <p:attrName>ppt_x</p:attrName>
                                        </p:attrNameLst>
                                      </p:cBhvr>
                                      <p:tavLst>
                                        <p:tav tm="100000">
                                          <p:val>
                                            <p:strVal val="#ppt_x"/>
                                          </p:val>
                                        </p:tav>
                                        <p:tav>
                                          <p:val>
                                            <p:strVal val="#ppt_x"/>
                                          </p:val>
                                        </p:tav>
                                      </p:tavLst>
                                    </p:anim>
                                    <p:anim calcmode="lin" valueType="num">
                                      <p:cBhvr additive="repl">
                                        <p:cTn id="67" dur="500" fill="hold"/>
                                        <p:tgtEl>
                                          <p:spTgt spid="1742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additive="repl">
                                        <p:cTn id="71" dur="1" fill="hold">
                                          <p:stCondLst>
                                            <p:cond delay="0"/>
                                          </p:stCondLst>
                                        </p:cTn>
                                        <p:tgtEl>
                                          <p:spTgt spid="17421">
                                            <p:txEl>
                                              <p:pRg st="1" end="1"/>
                                            </p:txEl>
                                          </p:spTgt>
                                        </p:tgtEl>
                                        <p:attrNameLst>
                                          <p:attrName>style.visibility</p:attrName>
                                        </p:attrNameLst>
                                      </p:cBhvr>
                                      <p:to>
                                        <p:strVal val="visible"/>
                                      </p:to>
                                    </p:set>
                                    <p:anim calcmode="lin" valueType="num">
                                      <p:cBhvr additive="repl">
                                        <p:cTn id="72" dur="500" fill="hold"/>
                                        <p:tgtEl>
                                          <p:spTgt spid="17421">
                                            <p:txEl>
                                              <p:pRg st="1" end="1"/>
                                            </p:txEl>
                                          </p:spTgt>
                                        </p:tgtEl>
                                        <p:attrNameLst>
                                          <p:attrName>ppt_x</p:attrName>
                                        </p:attrNameLst>
                                      </p:cBhvr>
                                      <p:tavLst>
                                        <p:tav tm="100000">
                                          <p:val>
                                            <p:strVal val="#ppt_x"/>
                                          </p:val>
                                        </p:tav>
                                        <p:tav>
                                          <p:val>
                                            <p:strVal val="#ppt_x"/>
                                          </p:val>
                                        </p:tav>
                                      </p:tavLst>
                                    </p:anim>
                                    <p:anim calcmode="lin" valueType="num">
                                      <p:cBhvr additive="repl">
                                        <p:cTn id="73" dur="500" fill="hold"/>
                                        <p:tgtEl>
                                          <p:spTgt spid="17421">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additive="repl">
                                        <p:cTn id="77" dur="1" fill="hold">
                                          <p:stCondLst>
                                            <p:cond delay="0"/>
                                          </p:stCondLst>
                                        </p:cTn>
                                        <p:tgtEl>
                                          <p:spTgt spid="17416"/>
                                        </p:tgtEl>
                                        <p:attrNameLst>
                                          <p:attrName>style.visibility</p:attrName>
                                        </p:attrNameLst>
                                      </p:cBhvr>
                                      <p:to>
                                        <p:strVal val="visible"/>
                                      </p:to>
                                    </p:set>
                                    <p:anim calcmode="lin" valueType="num">
                                      <p:cBhvr additive="repl">
                                        <p:cTn id="78" dur="500" fill="hold"/>
                                        <p:tgtEl>
                                          <p:spTgt spid="17416"/>
                                        </p:tgtEl>
                                        <p:attrNameLst>
                                          <p:attrName>ppt_x</p:attrName>
                                        </p:attrNameLst>
                                      </p:cBhvr>
                                      <p:tavLst>
                                        <p:tav tm="100000">
                                          <p:val>
                                            <p:strVal val="#ppt_x"/>
                                          </p:val>
                                        </p:tav>
                                        <p:tav>
                                          <p:val>
                                            <p:strVal val="#ppt_x"/>
                                          </p:val>
                                        </p:tav>
                                      </p:tavLst>
                                    </p:anim>
                                    <p:anim calcmode="lin" valueType="num">
                                      <p:cBhvr additive="repl">
                                        <p:cTn id="79" dur="500" fill="hold"/>
                                        <p:tgtEl>
                                          <p:spTgt spid="17416"/>
                                        </p:tgtEl>
                                        <p:attrNameLst>
                                          <p:attrName>ppt_y</p:attrName>
                                        </p:attrNameLst>
                                      </p:cBhvr>
                                      <p:tavLst>
                                        <p:tav tm="100000">
                                          <p:val>
                                            <p:strVal val="1+#ppt_h/2"/>
                                          </p:val>
                                        </p:tav>
                                        <p:tav>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nodeType="clickEffect">
                                  <p:stCondLst>
                                    <p:cond delay="0"/>
                                  </p:stCondLst>
                                  <p:childTnLst>
                                    <p:set>
                                      <p:cBhvr additive="repl">
                                        <p:cTn id="83" dur="1" fill="hold">
                                          <p:stCondLst>
                                            <p:cond delay="0"/>
                                          </p:stCondLst>
                                        </p:cTn>
                                        <p:tgtEl>
                                          <p:spTgt spid="17422">
                                            <p:txEl>
                                              <p:pRg st="0" end="0"/>
                                            </p:txEl>
                                          </p:spTgt>
                                        </p:tgtEl>
                                        <p:attrNameLst>
                                          <p:attrName>style.visibility</p:attrName>
                                        </p:attrNameLst>
                                      </p:cBhvr>
                                      <p:to>
                                        <p:strVal val="visible"/>
                                      </p:to>
                                    </p:set>
                                    <p:anim calcmode="lin" valueType="num">
                                      <p:cBhvr additive="repl">
                                        <p:cTn id="84" dur="500" fill="hold"/>
                                        <p:tgtEl>
                                          <p:spTgt spid="17422">
                                            <p:txEl>
                                              <p:pRg st="0" end="0"/>
                                            </p:txEl>
                                          </p:spTgt>
                                        </p:tgtEl>
                                        <p:attrNameLst>
                                          <p:attrName>ppt_x</p:attrName>
                                        </p:attrNameLst>
                                      </p:cBhvr>
                                      <p:tavLst>
                                        <p:tav tm="100000">
                                          <p:val>
                                            <p:strVal val="#ppt_x"/>
                                          </p:val>
                                        </p:tav>
                                        <p:tav>
                                          <p:val>
                                            <p:strVal val="#ppt_x"/>
                                          </p:val>
                                        </p:tav>
                                      </p:tavLst>
                                    </p:anim>
                                    <p:anim calcmode="lin" valueType="num">
                                      <p:cBhvr additive="repl">
                                        <p:cTn id="85" dur="500" fill="hold"/>
                                        <p:tgtEl>
                                          <p:spTgt spid="1742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additive="repl">
                                        <p:cTn id="89" dur="1" fill="hold">
                                          <p:stCondLst>
                                            <p:cond delay="0"/>
                                          </p:stCondLst>
                                        </p:cTn>
                                        <p:tgtEl>
                                          <p:spTgt spid="17417"/>
                                        </p:tgtEl>
                                        <p:attrNameLst>
                                          <p:attrName>style.visibility</p:attrName>
                                        </p:attrNameLst>
                                      </p:cBhvr>
                                      <p:to>
                                        <p:strVal val="visible"/>
                                      </p:to>
                                    </p:set>
                                    <p:anim calcmode="lin" valueType="num">
                                      <p:cBhvr additive="repl">
                                        <p:cTn id="90" dur="500" fill="hold"/>
                                        <p:tgtEl>
                                          <p:spTgt spid="17417"/>
                                        </p:tgtEl>
                                        <p:attrNameLst>
                                          <p:attrName>ppt_x</p:attrName>
                                        </p:attrNameLst>
                                      </p:cBhvr>
                                      <p:tavLst>
                                        <p:tav tm="100000">
                                          <p:val>
                                            <p:strVal val="#ppt_x"/>
                                          </p:val>
                                        </p:tav>
                                        <p:tav>
                                          <p:val>
                                            <p:strVal val="#ppt_x"/>
                                          </p:val>
                                        </p:tav>
                                      </p:tavLst>
                                    </p:anim>
                                    <p:anim calcmode="lin" valueType="num">
                                      <p:cBhvr additive="repl">
                                        <p:cTn id="91" dur="500" fill="hold"/>
                                        <p:tgtEl>
                                          <p:spTgt spid="17417"/>
                                        </p:tgtEl>
                                        <p:attrNameLst>
                                          <p:attrName>ppt_y</p:attrName>
                                        </p:attrNameLst>
                                      </p:cBhvr>
                                      <p:tavLst>
                                        <p:tav tm="100000">
                                          <p:val>
                                            <p:strVal val="1+#ppt_h/2"/>
                                          </p:val>
                                        </p:tav>
                                        <p:tav>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nodeType="clickEffect">
                                  <p:stCondLst>
                                    <p:cond delay="0"/>
                                  </p:stCondLst>
                                  <p:childTnLst>
                                    <p:set>
                                      <p:cBhvr additive="repl">
                                        <p:cTn id="95" dur="1" fill="hold">
                                          <p:stCondLst>
                                            <p:cond delay="0"/>
                                          </p:stCondLst>
                                        </p:cTn>
                                        <p:tgtEl>
                                          <p:spTgt spid="17423">
                                            <p:txEl>
                                              <p:pRg st="0" end="0"/>
                                            </p:txEl>
                                          </p:spTgt>
                                        </p:tgtEl>
                                        <p:attrNameLst>
                                          <p:attrName>style.visibility</p:attrName>
                                        </p:attrNameLst>
                                      </p:cBhvr>
                                      <p:to>
                                        <p:strVal val="visible"/>
                                      </p:to>
                                    </p:set>
                                    <p:anim calcmode="lin" valueType="num">
                                      <p:cBhvr additive="repl">
                                        <p:cTn id="96" dur="500" fill="hold"/>
                                        <p:tgtEl>
                                          <p:spTgt spid="17423">
                                            <p:txEl>
                                              <p:pRg st="0" end="0"/>
                                            </p:txEl>
                                          </p:spTgt>
                                        </p:tgtEl>
                                        <p:attrNameLst>
                                          <p:attrName>ppt_x</p:attrName>
                                        </p:attrNameLst>
                                      </p:cBhvr>
                                      <p:tavLst>
                                        <p:tav tm="100000">
                                          <p:val>
                                            <p:strVal val="#ppt_x"/>
                                          </p:val>
                                        </p:tav>
                                        <p:tav>
                                          <p:val>
                                            <p:strVal val="#ppt_x"/>
                                          </p:val>
                                        </p:tav>
                                      </p:tavLst>
                                    </p:anim>
                                    <p:anim calcmode="lin" valueType="num">
                                      <p:cBhvr additive="repl">
                                        <p:cTn id="97" dur="500" fill="hold"/>
                                        <p:tgtEl>
                                          <p:spTgt spid="17423">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14" grpId="0" animBg="1"/>
      <p:bldP spid="17415" grpId="0" animBg="1"/>
      <p:bldP spid="17416" grpId="0" animBg="1"/>
      <p:bldP spid="174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57200" y="358775"/>
            <a:ext cx="8229600"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Ptice mogu biti:</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a:t>
            </a:r>
            <a:r>
              <a:rPr lang="en-US" altLang="en-US" b="1" smtClean="0">
                <a:solidFill>
                  <a:srgbClr val="663300"/>
                </a:solidFill>
              </a:rPr>
              <a:t>biljojedi</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a:t>
            </a:r>
            <a:r>
              <a:rPr lang="en-US" altLang="en-US" b="1" smtClean="0">
                <a:solidFill>
                  <a:srgbClr val="333333"/>
                </a:solidFill>
              </a:rPr>
              <a:t>mesojedi</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mtClean="0"/>
          </a:p>
        </p:txBody>
      </p:sp>
      <p:pic>
        <p:nvPicPr>
          <p:cNvPr id="1843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188" y="2143125"/>
            <a:ext cx="378618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9125" y="428625"/>
            <a:ext cx="4513263"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49"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dissolv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anim calcmode="lin" valueType="num">
                                      <p:cBhvr additive="repl">
                                        <p:cTn id="7" dur="500" fill="hold"/>
                                        <p:tgtEl>
                                          <p:spTgt spid="18434">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843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8434">
                                            <p:txEl>
                                              <p:pRg st="1" end="1"/>
                                            </p:txEl>
                                          </p:spTgt>
                                        </p:tgtEl>
                                        <p:attrNameLst>
                                          <p:attrName>style.visibility</p:attrName>
                                        </p:attrNameLst>
                                      </p:cBhvr>
                                      <p:to>
                                        <p:strVal val="visible"/>
                                      </p:to>
                                    </p:set>
                                    <p:anim calcmode="lin" valueType="num">
                                      <p:cBhvr additive="repl">
                                        <p:cTn id="13" dur="500" fill="hold"/>
                                        <p:tgtEl>
                                          <p:spTgt spid="18434">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18434">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additive="repl">
                                        <p:cTn id="18" dur="1" fill="hold">
                                          <p:stCondLst>
                                            <p:cond delay="0"/>
                                          </p:stCondLst>
                                        </p:cTn>
                                        <p:tgtEl>
                                          <p:spTgt spid="18435"/>
                                        </p:tgtEl>
                                        <p:attrNameLst>
                                          <p:attrName>style.visibility</p:attrName>
                                        </p:attrNameLst>
                                      </p:cBhvr>
                                      <p:to>
                                        <p:strVal val="visible"/>
                                      </p:to>
                                    </p:set>
                                    <p:animEffect transition="in" filter="box(in)">
                                      <p:cBhvr additive="repl">
                                        <p:cTn id="19" dur="500"/>
                                        <p:tgtEl>
                                          <p:spTgt spid="184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18434">
                                            <p:txEl>
                                              <p:pRg st="2" end="2"/>
                                            </p:txEl>
                                          </p:spTgt>
                                        </p:tgtEl>
                                        <p:attrNameLst>
                                          <p:attrName>style.visibility</p:attrName>
                                        </p:attrNameLst>
                                      </p:cBhvr>
                                      <p:to>
                                        <p:strVal val="visible"/>
                                      </p:to>
                                    </p:set>
                                    <p:anim calcmode="lin" valueType="num">
                                      <p:cBhvr additive="repl">
                                        <p:cTn id="24" dur="500" fill="hold"/>
                                        <p:tgtEl>
                                          <p:spTgt spid="18434">
                                            <p:txEl>
                                              <p:pRg st="2" end="2"/>
                                            </p:txEl>
                                          </p:spTgt>
                                        </p:tgtEl>
                                        <p:attrNameLst>
                                          <p:attrName>ppt_x</p:attrName>
                                        </p:attrNameLst>
                                      </p:cBhvr>
                                      <p:tavLst>
                                        <p:tav tm="100000">
                                          <p:val>
                                            <p:strVal val="#ppt_x"/>
                                          </p:val>
                                        </p:tav>
                                        <p:tav>
                                          <p:val>
                                            <p:strVal val="#ppt_x"/>
                                          </p:val>
                                        </p:tav>
                                      </p:tavLst>
                                    </p:anim>
                                    <p:anim calcmode="lin" valueType="num">
                                      <p:cBhvr additive="repl">
                                        <p:cTn id="25" dur="500" fill="hold"/>
                                        <p:tgtEl>
                                          <p:spTgt spid="18434">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additive="repl">
                                        <p:cTn id="29" dur="1" fill="hold">
                                          <p:stCondLst>
                                            <p:cond delay="0"/>
                                          </p:stCondLst>
                                        </p:cTn>
                                        <p:tgtEl>
                                          <p:spTgt spid="18437"/>
                                        </p:tgtEl>
                                        <p:attrNameLst>
                                          <p:attrName>style.visibility</p:attrName>
                                        </p:attrNameLst>
                                      </p:cBhvr>
                                      <p:to>
                                        <p:strVal val="visible"/>
                                      </p:to>
                                    </p:set>
                                    <p:animEffect transition="in" filter="randombar(horizontal)">
                                      <p:cBhvr additive="repl">
                                        <p:cTn id="30"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4678" y="142852"/>
            <a:ext cx="2500330" cy="2560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45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28926" y="2786058"/>
            <a:ext cx="3500462"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5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2428860" cy="2428868"/>
          </a:xfrm>
          <a:prstGeom prst="rect">
            <a:avLst/>
          </a:prstGeom>
          <a:ln w="88900" cap="sq" cmpd="thickThin">
            <a:solidFill>
              <a:srgbClr val="000000"/>
            </a:solidFill>
            <a:prstDash val="solid"/>
            <a:miter lim="800000"/>
          </a:ln>
          <a:effectLst>
            <a:innerShdw blurRad="76200">
              <a:srgbClr val="000000"/>
            </a:innerShdw>
          </a:effectLst>
        </p:spPr>
      </p:pic>
      <p:pic>
        <p:nvPicPr>
          <p:cNvPr id="1946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6700" y="0"/>
            <a:ext cx="2527300" cy="2500306"/>
          </a:xfrm>
          <a:prstGeom prst="rect">
            <a:avLst/>
          </a:prstGeom>
          <a:ln w="88900" cap="sq" cmpd="thickThin">
            <a:solidFill>
              <a:srgbClr val="000000"/>
            </a:solidFill>
            <a:prstDash val="solid"/>
            <a:miter lim="800000"/>
          </a:ln>
          <a:effectLst>
            <a:innerShdw blurRad="76200">
              <a:srgbClr val="000000"/>
            </a:innerShdw>
          </a:effectLst>
        </p:spPr>
      </p:pic>
      <p:sp>
        <p:nvSpPr>
          <p:cNvPr id="33798"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comb dir="vert"/>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0"/>
            <a:ext cx="8229600" cy="942975"/>
          </a:xfrm>
        </p:spPr>
        <p:txBody>
          <a:bodyPr/>
          <a:lstStyle/>
          <a:p>
            <a:pPr algn="l" eaLnBrk="1" hangingPunct="1">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i="1" smtClean="0">
                <a:solidFill>
                  <a:srgbClr val="DC2300"/>
                </a:solidFill>
                <a:effectLst>
                  <a:outerShdw blurRad="38100" dist="38100" dir="2700000" algn="tl">
                    <a:srgbClr val="C0C0C0"/>
                  </a:outerShdw>
                </a:effectLst>
              </a:rPr>
              <a:t>Krvni sistem</a:t>
            </a:r>
          </a:p>
        </p:txBody>
      </p:sp>
      <p:sp>
        <p:nvSpPr>
          <p:cNvPr id="20482" name="Rectangle 2"/>
          <p:cNvSpPr>
            <a:spLocks noGrp="1" noChangeArrowheads="1"/>
          </p:cNvSpPr>
          <p:nvPr>
            <p:ph type="body" idx="1"/>
          </p:nvPr>
        </p:nvSpPr>
        <p:spPr>
          <a:xfrm>
            <a:off x="155575" y="865188"/>
            <a:ext cx="8229600"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Srce je izgrađeno iz </a:t>
            </a:r>
            <a:r>
              <a:rPr lang="en-US" altLang="en-US" b="1" smtClean="0">
                <a:solidFill>
                  <a:srgbClr val="DC2300"/>
                </a:solidFill>
              </a:rPr>
              <a:t>2 komore</a:t>
            </a:r>
            <a:r>
              <a:rPr lang="en-US" altLang="en-US" smtClean="0"/>
              <a:t> i </a:t>
            </a:r>
            <a:r>
              <a:rPr lang="en-US" altLang="en-US" b="1" smtClean="0">
                <a:solidFill>
                  <a:srgbClr val="DC2300"/>
                </a:solidFill>
              </a:rPr>
              <a:t>2</a:t>
            </a:r>
            <a:r>
              <a:rPr lang="en-US" altLang="en-US" smtClean="0"/>
              <a:t> </a:t>
            </a:r>
            <a:r>
              <a:rPr lang="en-US" altLang="en-US" b="1" smtClean="0">
                <a:solidFill>
                  <a:srgbClr val="DC2300"/>
                </a:solidFill>
              </a:rPr>
              <a:t>pretkomore</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 y="2000250"/>
            <a:ext cx="35004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2071688"/>
            <a:ext cx="3643312"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6"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blinds/>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0481">
                                            <p:txEl>
                                              <p:pRg st="0" end="0"/>
                                            </p:txEl>
                                          </p:spTgt>
                                        </p:tgtEl>
                                        <p:attrNameLst>
                                          <p:attrName>style.visibility</p:attrName>
                                        </p:attrNameLst>
                                      </p:cBhvr>
                                      <p:to>
                                        <p:strVal val="visible"/>
                                      </p:to>
                                    </p:set>
                                    <p:anim calcmode="lin" valueType="num">
                                      <p:cBhvr additive="repl">
                                        <p:cTn id="7" dur="500" fill="hold"/>
                                        <p:tgtEl>
                                          <p:spTgt spid="20481">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048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0482">
                                            <p:txEl>
                                              <p:pRg st="0" end="0"/>
                                            </p:txEl>
                                          </p:spTgt>
                                        </p:tgtEl>
                                        <p:attrNameLst>
                                          <p:attrName>style.visibility</p:attrName>
                                        </p:attrNameLst>
                                      </p:cBhvr>
                                      <p:to>
                                        <p:strVal val="visible"/>
                                      </p:to>
                                    </p:set>
                                    <p:anim calcmode="lin" valueType="num">
                                      <p:cBhvr additive="repl">
                                        <p:cTn id="13" dur="500" fill="hold"/>
                                        <p:tgtEl>
                                          <p:spTgt spid="20482">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048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additive="repl">
                                        <p:cTn id="18" dur="1" fill="hold">
                                          <p:stCondLst>
                                            <p:cond delay="0"/>
                                          </p:stCondLst>
                                        </p:cTn>
                                        <p:tgtEl>
                                          <p:spTgt spid="20483"/>
                                        </p:tgtEl>
                                        <p:attrNameLst>
                                          <p:attrName>style.visibility</p:attrName>
                                        </p:attrNameLst>
                                      </p:cBhvr>
                                      <p:to>
                                        <p:strVal val="visible"/>
                                      </p:to>
                                    </p:set>
                                    <p:animEffect transition="in" filter="diamond(in)">
                                      <p:cBhvr additive="repl">
                                        <p:cTn id="19" dur="2000"/>
                                        <p:tgtEl>
                                          <p:spTgt spid="204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additive="repl">
                                        <p:cTn id="23" dur="1" fill="hold">
                                          <p:stCondLst>
                                            <p:cond delay="0"/>
                                          </p:stCondLst>
                                        </p:cTn>
                                        <p:tgtEl>
                                          <p:spTgt spid="20484"/>
                                        </p:tgtEl>
                                        <p:attrNameLst>
                                          <p:attrName>style.visibility</p:attrName>
                                        </p:attrNameLst>
                                      </p:cBhvr>
                                      <p:to>
                                        <p:strVal val="visible"/>
                                      </p:to>
                                    </p:set>
                                    <p:animEffect transition="in" filter="blinds(horizontal)">
                                      <p:cBhvr additive="repl">
                                        <p:cTn id="24"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71438" y="0"/>
            <a:ext cx="8229600" cy="785813"/>
          </a:xfrm>
        </p:spPr>
        <p:txBody>
          <a:bodyPr/>
          <a:lstStyle/>
          <a:p>
            <a:pPr algn="l"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i="1" smtClean="0">
                <a:solidFill>
                  <a:srgbClr val="280099"/>
                </a:solidFill>
              </a:rPr>
              <a:t>Sistem organa za disanje</a:t>
            </a:r>
          </a:p>
        </p:txBody>
      </p:sp>
      <p:sp>
        <p:nvSpPr>
          <p:cNvPr id="21506" name="Rectangle 2"/>
          <p:cNvSpPr>
            <a:spLocks noGrp="1" noChangeArrowheads="1"/>
          </p:cNvSpPr>
          <p:nvPr>
            <p:ph type="body" idx="1"/>
          </p:nvPr>
        </p:nvSpPr>
        <p:spPr>
          <a:xfrm>
            <a:off x="384175" y="936625"/>
            <a:ext cx="8229600"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280099"/>
                </a:solidFill>
              </a:rPr>
              <a:t>Pluća</a:t>
            </a:r>
            <a:r>
              <a:rPr lang="en-US" altLang="en-US" smtClean="0"/>
              <a:t> i </a:t>
            </a:r>
            <a:r>
              <a:rPr lang="en-US" altLang="en-US" b="1" smtClean="0">
                <a:solidFill>
                  <a:srgbClr val="280099"/>
                </a:solidFill>
              </a:rPr>
              <a:t>disajni putevi</a:t>
            </a:r>
          </a:p>
        </p:txBody>
      </p:sp>
      <p:pic>
        <p:nvPicPr>
          <p:cNvPr id="215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596" y="1500174"/>
            <a:ext cx="3786214" cy="3214710"/>
          </a:xfrm>
          <a:prstGeom prst="rect">
            <a:avLst/>
          </a:prstGeom>
          <a:ln>
            <a:noFill/>
          </a:ln>
          <a:effectLst>
            <a:softEdge rad="112500"/>
          </a:effectLst>
        </p:spPr>
      </p:pic>
      <p:sp>
        <p:nvSpPr>
          <p:cNvPr id="21508" name="Line 4"/>
          <p:cNvSpPr>
            <a:spLocks noChangeShapeType="1"/>
          </p:cNvSpPr>
          <p:nvPr/>
        </p:nvSpPr>
        <p:spPr bwMode="auto">
          <a:xfrm flipV="1">
            <a:off x="3714750" y="1428750"/>
            <a:ext cx="2071688" cy="425450"/>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9" name="Line 5"/>
          <p:cNvSpPr>
            <a:spLocks noChangeShapeType="1"/>
          </p:cNvSpPr>
          <p:nvPr/>
        </p:nvSpPr>
        <p:spPr bwMode="auto">
          <a:xfrm>
            <a:off x="3214688" y="2214563"/>
            <a:ext cx="3214687" cy="857250"/>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0" name="Line 6"/>
          <p:cNvSpPr>
            <a:spLocks noChangeShapeType="1"/>
          </p:cNvSpPr>
          <p:nvPr/>
        </p:nvSpPr>
        <p:spPr bwMode="auto">
          <a:xfrm>
            <a:off x="3143250" y="2428875"/>
            <a:ext cx="3429000" cy="1643063"/>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1" name="Line 7"/>
          <p:cNvSpPr>
            <a:spLocks noChangeShapeType="1"/>
          </p:cNvSpPr>
          <p:nvPr/>
        </p:nvSpPr>
        <p:spPr bwMode="auto">
          <a:xfrm>
            <a:off x="2571750" y="2928938"/>
            <a:ext cx="3929063" cy="1785937"/>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3" name="Line 9"/>
          <p:cNvSpPr>
            <a:spLocks noChangeShapeType="1"/>
          </p:cNvSpPr>
          <p:nvPr/>
        </p:nvSpPr>
        <p:spPr bwMode="auto">
          <a:xfrm>
            <a:off x="2428875" y="3214688"/>
            <a:ext cx="3714750" cy="2428875"/>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4" name="Line 10"/>
          <p:cNvSpPr>
            <a:spLocks noChangeShapeType="1"/>
          </p:cNvSpPr>
          <p:nvPr/>
        </p:nvSpPr>
        <p:spPr bwMode="auto">
          <a:xfrm>
            <a:off x="2143125" y="3500438"/>
            <a:ext cx="1571625" cy="2071687"/>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5" name="Line 11"/>
          <p:cNvSpPr>
            <a:spLocks noChangeShapeType="1"/>
          </p:cNvSpPr>
          <p:nvPr/>
        </p:nvSpPr>
        <p:spPr bwMode="auto">
          <a:xfrm>
            <a:off x="1785938" y="3357563"/>
            <a:ext cx="1428750" cy="2286000"/>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6" name="Text Box 12"/>
          <p:cNvSpPr txBox="1">
            <a:spLocks noChangeArrowheads="1"/>
          </p:cNvSpPr>
          <p:nvPr/>
        </p:nvSpPr>
        <p:spPr bwMode="auto">
          <a:xfrm>
            <a:off x="5857875" y="1143000"/>
            <a:ext cx="18097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Nosni otvori</a:t>
            </a:r>
          </a:p>
        </p:txBody>
      </p:sp>
      <p:sp>
        <p:nvSpPr>
          <p:cNvPr id="21517" name="Text Box 13"/>
          <p:cNvSpPr txBox="1">
            <a:spLocks noChangeArrowheads="1"/>
          </p:cNvSpPr>
          <p:nvPr/>
        </p:nvSpPr>
        <p:spPr bwMode="auto">
          <a:xfrm>
            <a:off x="6429375" y="2857500"/>
            <a:ext cx="10350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Ždrelo</a:t>
            </a:r>
          </a:p>
        </p:txBody>
      </p:sp>
      <p:sp>
        <p:nvSpPr>
          <p:cNvPr id="21518" name="Text Box 14"/>
          <p:cNvSpPr txBox="1">
            <a:spLocks noChangeArrowheads="1"/>
          </p:cNvSpPr>
          <p:nvPr/>
        </p:nvSpPr>
        <p:spPr bwMode="auto">
          <a:xfrm>
            <a:off x="6499225" y="3910013"/>
            <a:ext cx="12207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Jednjak</a:t>
            </a:r>
          </a:p>
        </p:txBody>
      </p:sp>
      <p:sp>
        <p:nvSpPr>
          <p:cNvPr id="21519" name="Text Box 15"/>
          <p:cNvSpPr txBox="1">
            <a:spLocks noChangeArrowheads="1"/>
          </p:cNvSpPr>
          <p:nvPr/>
        </p:nvSpPr>
        <p:spPr bwMode="auto">
          <a:xfrm>
            <a:off x="6429375" y="4500563"/>
            <a:ext cx="2184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Vazdušne kese</a:t>
            </a:r>
          </a:p>
        </p:txBody>
      </p:sp>
      <p:sp>
        <p:nvSpPr>
          <p:cNvPr id="21520" name="Text Box 16"/>
          <p:cNvSpPr txBox="1">
            <a:spLocks noChangeArrowheads="1"/>
          </p:cNvSpPr>
          <p:nvPr/>
        </p:nvSpPr>
        <p:spPr bwMode="auto">
          <a:xfrm>
            <a:off x="3214688" y="5572125"/>
            <a:ext cx="2184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Vazdušne kese</a:t>
            </a:r>
          </a:p>
        </p:txBody>
      </p:sp>
      <p:sp>
        <p:nvSpPr>
          <p:cNvPr id="21521" name="Text Box 17"/>
          <p:cNvSpPr txBox="1">
            <a:spLocks noChangeArrowheads="1"/>
          </p:cNvSpPr>
          <p:nvPr/>
        </p:nvSpPr>
        <p:spPr bwMode="auto">
          <a:xfrm>
            <a:off x="6215063" y="5500688"/>
            <a:ext cx="925512" cy="425450"/>
          </a:xfrm>
          <a:prstGeom prst="rect">
            <a:avLst/>
          </a:pr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Pluća</a:t>
            </a:r>
          </a:p>
        </p:txBody>
      </p:sp>
      <p:sp>
        <p:nvSpPr>
          <p:cNvPr id="37906" name="Rectangle 17"/>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pull dir="lu"/>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1505">
                                            <p:txEl>
                                              <p:pRg st="0" end="0"/>
                                            </p:txEl>
                                          </p:spTgt>
                                        </p:tgtEl>
                                        <p:attrNameLst>
                                          <p:attrName>style.visibility</p:attrName>
                                        </p:attrNameLst>
                                      </p:cBhvr>
                                      <p:to>
                                        <p:strVal val="visible"/>
                                      </p:to>
                                    </p:set>
                                    <p:anim calcmode="lin" valueType="num">
                                      <p:cBhvr additive="repl">
                                        <p:cTn id="7" dur="500" fill="hold"/>
                                        <p:tgtEl>
                                          <p:spTgt spid="21505">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150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1506">
                                            <p:txEl>
                                              <p:pRg st="0" end="0"/>
                                            </p:txEl>
                                          </p:spTgt>
                                        </p:tgtEl>
                                        <p:attrNameLst>
                                          <p:attrName>style.visibility</p:attrName>
                                        </p:attrNameLst>
                                      </p:cBhvr>
                                      <p:to>
                                        <p:strVal val="visible"/>
                                      </p:to>
                                    </p:set>
                                    <p:anim calcmode="lin" valueType="num">
                                      <p:cBhvr additive="repl">
                                        <p:cTn id="13" dur="500" fill="hold"/>
                                        <p:tgtEl>
                                          <p:spTgt spid="21506">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150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additive="repl">
                                        <p:cTn id="18" dur="1" fill="hold">
                                          <p:stCondLst>
                                            <p:cond delay="0"/>
                                          </p:stCondLst>
                                        </p:cTn>
                                        <p:tgtEl>
                                          <p:spTgt spid="21507"/>
                                        </p:tgtEl>
                                        <p:attrNameLst>
                                          <p:attrName>style.visibility</p:attrName>
                                        </p:attrNameLst>
                                      </p:cBhvr>
                                      <p:to>
                                        <p:strVal val="visible"/>
                                      </p:to>
                                    </p:set>
                                    <p:animEffect transition="in" filter="randombar(horizontal)">
                                      <p:cBhvr additive="repl">
                                        <p:cTn id="19" dur="500"/>
                                        <p:tgtEl>
                                          <p:spTgt spid="215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additive="repl">
                                        <p:cTn id="23" dur="1" fill="hold">
                                          <p:stCondLst>
                                            <p:cond delay="0"/>
                                          </p:stCondLst>
                                        </p:cTn>
                                        <p:tgtEl>
                                          <p:spTgt spid="21508"/>
                                        </p:tgtEl>
                                        <p:attrNameLst>
                                          <p:attrName>style.visibility</p:attrName>
                                        </p:attrNameLst>
                                      </p:cBhvr>
                                      <p:to>
                                        <p:strVal val="visible"/>
                                      </p:to>
                                    </p:set>
                                    <p:anim calcmode="lin" valueType="num">
                                      <p:cBhvr additive="repl">
                                        <p:cTn id="24" dur="500" fill="hold"/>
                                        <p:tgtEl>
                                          <p:spTgt spid="21508"/>
                                        </p:tgtEl>
                                        <p:attrNameLst>
                                          <p:attrName>ppt_x</p:attrName>
                                        </p:attrNameLst>
                                      </p:cBhvr>
                                      <p:tavLst>
                                        <p:tav tm="100000">
                                          <p:val>
                                            <p:strVal val="#ppt_x"/>
                                          </p:val>
                                        </p:tav>
                                        <p:tav>
                                          <p:val>
                                            <p:strVal val="#ppt_x"/>
                                          </p:val>
                                        </p:tav>
                                      </p:tavLst>
                                    </p:anim>
                                    <p:anim calcmode="lin" valueType="num">
                                      <p:cBhvr additive="repl">
                                        <p:cTn id="25" dur="500" fill="hold"/>
                                        <p:tgtEl>
                                          <p:spTgt spid="21508"/>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additive="repl">
                                        <p:cTn id="29" dur="1" fill="hold">
                                          <p:stCondLst>
                                            <p:cond delay="0"/>
                                          </p:stCondLst>
                                        </p:cTn>
                                        <p:tgtEl>
                                          <p:spTgt spid="21516">
                                            <p:txEl>
                                              <p:pRg st="0" end="0"/>
                                            </p:txEl>
                                          </p:spTgt>
                                        </p:tgtEl>
                                        <p:attrNameLst>
                                          <p:attrName>style.visibility</p:attrName>
                                        </p:attrNameLst>
                                      </p:cBhvr>
                                      <p:to>
                                        <p:strVal val="visible"/>
                                      </p:to>
                                    </p:set>
                                    <p:anim calcmode="lin" valueType="num">
                                      <p:cBhvr additive="repl">
                                        <p:cTn id="30" dur="500" fill="hold"/>
                                        <p:tgtEl>
                                          <p:spTgt spid="21516">
                                            <p:txEl>
                                              <p:pRg st="0" end="0"/>
                                            </p:txEl>
                                          </p:spTgt>
                                        </p:tgtEl>
                                        <p:attrNameLst>
                                          <p:attrName>ppt_x</p:attrName>
                                        </p:attrNameLst>
                                      </p:cBhvr>
                                      <p:tavLst>
                                        <p:tav tm="100000">
                                          <p:val>
                                            <p:strVal val="#ppt_x"/>
                                          </p:val>
                                        </p:tav>
                                        <p:tav>
                                          <p:val>
                                            <p:strVal val="#ppt_x"/>
                                          </p:val>
                                        </p:tav>
                                      </p:tavLst>
                                    </p:anim>
                                    <p:anim calcmode="lin" valueType="num">
                                      <p:cBhvr additive="repl">
                                        <p:cTn id="31" dur="500" fill="hold"/>
                                        <p:tgtEl>
                                          <p:spTgt spid="2151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additive="repl">
                                        <p:cTn id="35" dur="1" fill="hold">
                                          <p:stCondLst>
                                            <p:cond delay="0"/>
                                          </p:stCondLst>
                                        </p:cTn>
                                        <p:tgtEl>
                                          <p:spTgt spid="21509"/>
                                        </p:tgtEl>
                                        <p:attrNameLst>
                                          <p:attrName>style.visibility</p:attrName>
                                        </p:attrNameLst>
                                      </p:cBhvr>
                                      <p:to>
                                        <p:strVal val="visible"/>
                                      </p:to>
                                    </p:set>
                                    <p:anim calcmode="lin" valueType="num">
                                      <p:cBhvr additive="repl">
                                        <p:cTn id="36" dur="500" fill="hold"/>
                                        <p:tgtEl>
                                          <p:spTgt spid="21509"/>
                                        </p:tgtEl>
                                        <p:attrNameLst>
                                          <p:attrName>ppt_x</p:attrName>
                                        </p:attrNameLst>
                                      </p:cBhvr>
                                      <p:tavLst>
                                        <p:tav tm="100000">
                                          <p:val>
                                            <p:strVal val="#ppt_x"/>
                                          </p:val>
                                        </p:tav>
                                        <p:tav>
                                          <p:val>
                                            <p:strVal val="#ppt_x"/>
                                          </p:val>
                                        </p:tav>
                                      </p:tavLst>
                                    </p:anim>
                                    <p:anim calcmode="lin" valueType="num">
                                      <p:cBhvr additive="repl">
                                        <p:cTn id="37" dur="500" fill="hold"/>
                                        <p:tgtEl>
                                          <p:spTgt spid="21509"/>
                                        </p:tgtEl>
                                        <p:attrNameLst>
                                          <p:attrName>ppt_y</p:attrName>
                                        </p:attrNameLst>
                                      </p:cBhvr>
                                      <p:tavLst>
                                        <p:tav tm="100000">
                                          <p:val>
                                            <p:strVal val="1+#ppt_h/2"/>
                                          </p:val>
                                        </p:tav>
                                        <p:tav>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additive="repl">
                                        <p:cTn id="41" dur="1" fill="hold">
                                          <p:stCondLst>
                                            <p:cond delay="0"/>
                                          </p:stCondLst>
                                        </p:cTn>
                                        <p:tgtEl>
                                          <p:spTgt spid="21517">
                                            <p:txEl>
                                              <p:pRg st="0" end="0"/>
                                            </p:txEl>
                                          </p:spTgt>
                                        </p:tgtEl>
                                        <p:attrNameLst>
                                          <p:attrName>style.visibility</p:attrName>
                                        </p:attrNameLst>
                                      </p:cBhvr>
                                      <p:to>
                                        <p:strVal val="visible"/>
                                      </p:to>
                                    </p:set>
                                    <p:anim calcmode="lin" valueType="num">
                                      <p:cBhvr additive="repl">
                                        <p:cTn id="42" dur="500" fill="hold"/>
                                        <p:tgtEl>
                                          <p:spTgt spid="21517">
                                            <p:txEl>
                                              <p:pRg st="0" end="0"/>
                                            </p:txEl>
                                          </p:spTgt>
                                        </p:tgtEl>
                                        <p:attrNameLst>
                                          <p:attrName>ppt_x</p:attrName>
                                        </p:attrNameLst>
                                      </p:cBhvr>
                                      <p:tavLst>
                                        <p:tav tm="100000">
                                          <p:val>
                                            <p:strVal val="#ppt_x"/>
                                          </p:val>
                                        </p:tav>
                                        <p:tav>
                                          <p:val>
                                            <p:strVal val="#ppt_x"/>
                                          </p:val>
                                        </p:tav>
                                      </p:tavLst>
                                    </p:anim>
                                    <p:anim calcmode="lin" valueType="num">
                                      <p:cBhvr additive="repl">
                                        <p:cTn id="43" dur="500" fill="hold"/>
                                        <p:tgtEl>
                                          <p:spTgt spid="2151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additive="repl">
                                        <p:cTn id="47" dur="1" fill="hold">
                                          <p:stCondLst>
                                            <p:cond delay="0"/>
                                          </p:stCondLst>
                                        </p:cTn>
                                        <p:tgtEl>
                                          <p:spTgt spid="21510"/>
                                        </p:tgtEl>
                                        <p:attrNameLst>
                                          <p:attrName>style.visibility</p:attrName>
                                        </p:attrNameLst>
                                      </p:cBhvr>
                                      <p:to>
                                        <p:strVal val="visible"/>
                                      </p:to>
                                    </p:set>
                                    <p:anim calcmode="lin" valueType="num">
                                      <p:cBhvr additive="repl">
                                        <p:cTn id="48" dur="500" fill="hold"/>
                                        <p:tgtEl>
                                          <p:spTgt spid="21510"/>
                                        </p:tgtEl>
                                        <p:attrNameLst>
                                          <p:attrName>ppt_x</p:attrName>
                                        </p:attrNameLst>
                                      </p:cBhvr>
                                      <p:tavLst>
                                        <p:tav tm="100000">
                                          <p:val>
                                            <p:strVal val="#ppt_x"/>
                                          </p:val>
                                        </p:tav>
                                        <p:tav>
                                          <p:val>
                                            <p:strVal val="#ppt_x"/>
                                          </p:val>
                                        </p:tav>
                                      </p:tavLst>
                                    </p:anim>
                                    <p:anim calcmode="lin" valueType="num">
                                      <p:cBhvr additive="repl">
                                        <p:cTn id="49" dur="500" fill="hold"/>
                                        <p:tgtEl>
                                          <p:spTgt spid="21510"/>
                                        </p:tgtEl>
                                        <p:attrNameLst>
                                          <p:attrName>ppt_y</p:attrName>
                                        </p:attrNameLst>
                                      </p:cBhvr>
                                      <p:tavLst>
                                        <p:tav tm="100000">
                                          <p:val>
                                            <p:strVal val="1+#ppt_h/2"/>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additive="repl">
                                        <p:cTn id="53" dur="1" fill="hold">
                                          <p:stCondLst>
                                            <p:cond delay="0"/>
                                          </p:stCondLst>
                                        </p:cTn>
                                        <p:tgtEl>
                                          <p:spTgt spid="21518">
                                            <p:txEl>
                                              <p:pRg st="0" end="0"/>
                                            </p:txEl>
                                          </p:spTgt>
                                        </p:tgtEl>
                                        <p:attrNameLst>
                                          <p:attrName>style.visibility</p:attrName>
                                        </p:attrNameLst>
                                      </p:cBhvr>
                                      <p:to>
                                        <p:strVal val="visible"/>
                                      </p:to>
                                    </p:set>
                                    <p:anim calcmode="lin" valueType="num">
                                      <p:cBhvr additive="repl">
                                        <p:cTn id="54" dur="500" fill="hold"/>
                                        <p:tgtEl>
                                          <p:spTgt spid="21518">
                                            <p:txEl>
                                              <p:pRg st="0" end="0"/>
                                            </p:txEl>
                                          </p:spTgt>
                                        </p:tgtEl>
                                        <p:attrNameLst>
                                          <p:attrName>ppt_x</p:attrName>
                                        </p:attrNameLst>
                                      </p:cBhvr>
                                      <p:tavLst>
                                        <p:tav tm="100000">
                                          <p:val>
                                            <p:strVal val="#ppt_x"/>
                                          </p:val>
                                        </p:tav>
                                        <p:tav>
                                          <p:val>
                                            <p:strVal val="#ppt_x"/>
                                          </p:val>
                                        </p:tav>
                                      </p:tavLst>
                                    </p:anim>
                                    <p:anim calcmode="lin" valueType="num">
                                      <p:cBhvr additive="repl">
                                        <p:cTn id="55" dur="500" fill="hold"/>
                                        <p:tgtEl>
                                          <p:spTgt spid="2151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additive="repl">
                                        <p:cTn id="59" dur="1" fill="hold">
                                          <p:stCondLst>
                                            <p:cond delay="0"/>
                                          </p:stCondLst>
                                        </p:cTn>
                                        <p:tgtEl>
                                          <p:spTgt spid="21511"/>
                                        </p:tgtEl>
                                        <p:attrNameLst>
                                          <p:attrName>style.visibility</p:attrName>
                                        </p:attrNameLst>
                                      </p:cBhvr>
                                      <p:to>
                                        <p:strVal val="visible"/>
                                      </p:to>
                                    </p:set>
                                    <p:anim calcmode="lin" valueType="num">
                                      <p:cBhvr additive="repl">
                                        <p:cTn id="60" dur="500" fill="hold"/>
                                        <p:tgtEl>
                                          <p:spTgt spid="21511"/>
                                        </p:tgtEl>
                                        <p:attrNameLst>
                                          <p:attrName>ppt_x</p:attrName>
                                        </p:attrNameLst>
                                      </p:cBhvr>
                                      <p:tavLst>
                                        <p:tav tm="100000">
                                          <p:val>
                                            <p:strVal val="#ppt_x"/>
                                          </p:val>
                                        </p:tav>
                                        <p:tav>
                                          <p:val>
                                            <p:strVal val="#ppt_x"/>
                                          </p:val>
                                        </p:tav>
                                      </p:tavLst>
                                    </p:anim>
                                    <p:anim calcmode="lin" valueType="num">
                                      <p:cBhvr additive="repl">
                                        <p:cTn id="61" dur="500" fill="hold"/>
                                        <p:tgtEl>
                                          <p:spTgt spid="21511"/>
                                        </p:tgtEl>
                                        <p:attrNameLst>
                                          <p:attrName>ppt_y</p:attrName>
                                        </p:attrNameLst>
                                      </p:cBhvr>
                                      <p:tavLst>
                                        <p:tav tm="100000">
                                          <p:val>
                                            <p:strVal val="1+#ppt_h/2"/>
                                          </p:val>
                                        </p:tav>
                                        <p:tav>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additive="repl">
                                        <p:cTn id="65" dur="1" fill="hold">
                                          <p:stCondLst>
                                            <p:cond delay="0"/>
                                          </p:stCondLst>
                                        </p:cTn>
                                        <p:tgtEl>
                                          <p:spTgt spid="21519">
                                            <p:txEl>
                                              <p:pRg st="0" end="0"/>
                                            </p:txEl>
                                          </p:spTgt>
                                        </p:tgtEl>
                                        <p:attrNameLst>
                                          <p:attrName>style.visibility</p:attrName>
                                        </p:attrNameLst>
                                      </p:cBhvr>
                                      <p:to>
                                        <p:strVal val="visible"/>
                                      </p:to>
                                    </p:set>
                                    <p:anim calcmode="lin" valueType="num">
                                      <p:cBhvr additive="repl">
                                        <p:cTn id="66" dur="500" fill="hold"/>
                                        <p:tgtEl>
                                          <p:spTgt spid="21519">
                                            <p:txEl>
                                              <p:pRg st="0" end="0"/>
                                            </p:txEl>
                                          </p:spTgt>
                                        </p:tgtEl>
                                        <p:attrNameLst>
                                          <p:attrName>ppt_x</p:attrName>
                                        </p:attrNameLst>
                                      </p:cBhvr>
                                      <p:tavLst>
                                        <p:tav tm="100000">
                                          <p:val>
                                            <p:strVal val="#ppt_x"/>
                                          </p:val>
                                        </p:tav>
                                        <p:tav>
                                          <p:val>
                                            <p:strVal val="#ppt_x"/>
                                          </p:val>
                                        </p:tav>
                                      </p:tavLst>
                                    </p:anim>
                                    <p:anim calcmode="lin" valueType="num">
                                      <p:cBhvr additive="repl">
                                        <p:cTn id="67" dur="500" fill="hold"/>
                                        <p:tgtEl>
                                          <p:spTgt spid="21519">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additive="repl">
                                        <p:cTn id="71" dur="1" fill="hold">
                                          <p:stCondLst>
                                            <p:cond delay="0"/>
                                          </p:stCondLst>
                                        </p:cTn>
                                        <p:tgtEl>
                                          <p:spTgt spid="21513"/>
                                        </p:tgtEl>
                                        <p:attrNameLst>
                                          <p:attrName>style.visibility</p:attrName>
                                        </p:attrNameLst>
                                      </p:cBhvr>
                                      <p:to>
                                        <p:strVal val="visible"/>
                                      </p:to>
                                    </p:set>
                                    <p:anim calcmode="lin" valueType="num">
                                      <p:cBhvr additive="repl">
                                        <p:cTn id="72" dur="500" fill="hold"/>
                                        <p:tgtEl>
                                          <p:spTgt spid="21513"/>
                                        </p:tgtEl>
                                        <p:attrNameLst>
                                          <p:attrName>ppt_x</p:attrName>
                                        </p:attrNameLst>
                                      </p:cBhvr>
                                      <p:tavLst>
                                        <p:tav tm="100000">
                                          <p:val>
                                            <p:strVal val="#ppt_x"/>
                                          </p:val>
                                        </p:tav>
                                        <p:tav>
                                          <p:val>
                                            <p:strVal val="#ppt_x"/>
                                          </p:val>
                                        </p:tav>
                                      </p:tavLst>
                                    </p:anim>
                                    <p:anim calcmode="lin" valueType="num">
                                      <p:cBhvr additive="repl">
                                        <p:cTn id="73" dur="500" fill="hold"/>
                                        <p:tgtEl>
                                          <p:spTgt spid="21513"/>
                                        </p:tgtEl>
                                        <p:attrNameLst>
                                          <p:attrName>ppt_y</p:attrName>
                                        </p:attrNameLst>
                                      </p:cBhvr>
                                      <p:tavLst>
                                        <p:tav tm="100000">
                                          <p:val>
                                            <p:strVal val="1+#ppt_h/2"/>
                                          </p:val>
                                        </p:tav>
                                        <p:tav>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additive="repl">
                                        <p:cTn id="77" dur="1" fill="hold">
                                          <p:stCondLst>
                                            <p:cond delay="0"/>
                                          </p:stCondLst>
                                        </p:cTn>
                                        <p:tgtEl>
                                          <p:spTgt spid="21521">
                                            <p:txEl>
                                              <p:pRg st="0" end="0"/>
                                            </p:txEl>
                                          </p:spTgt>
                                        </p:tgtEl>
                                        <p:attrNameLst>
                                          <p:attrName>style.visibility</p:attrName>
                                        </p:attrNameLst>
                                      </p:cBhvr>
                                      <p:to>
                                        <p:strVal val="visible"/>
                                      </p:to>
                                    </p:set>
                                    <p:anim calcmode="lin" valueType="num">
                                      <p:cBhvr additive="repl">
                                        <p:cTn id="78" dur="500" fill="hold"/>
                                        <p:tgtEl>
                                          <p:spTgt spid="21521">
                                            <p:txEl>
                                              <p:pRg st="0" end="0"/>
                                            </p:txEl>
                                          </p:spTgt>
                                        </p:tgtEl>
                                        <p:attrNameLst>
                                          <p:attrName>ppt_x</p:attrName>
                                        </p:attrNameLst>
                                      </p:cBhvr>
                                      <p:tavLst>
                                        <p:tav tm="100000">
                                          <p:val>
                                            <p:strVal val="#ppt_x"/>
                                          </p:val>
                                        </p:tav>
                                        <p:tav>
                                          <p:val>
                                            <p:strVal val="#ppt_x"/>
                                          </p:val>
                                        </p:tav>
                                      </p:tavLst>
                                    </p:anim>
                                    <p:anim calcmode="lin" valueType="num">
                                      <p:cBhvr additive="repl">
                                        <p:cTn id="79" dur="500" fill="hold"/>
                                        <p:tgtEl>
                                          <p:spTgt spid="2152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additive="repl">
                                        <p:cTn id="83" dur="1" fill="hold">
                                          <p:stCondLst>
                                            <p:cond delay="0"/>
                                          </p:stCondLst>
                                        </p:cTn>
                                        <p:tgtEl>
                                          <p:spTgt spid="21515"/>
                                        </p:tgtEl>
                                        <p:attrNameLst>
                                          <p:attrName>style.visibility</p:attrName>
                                        </p:attrNameLst>
                                      </p:cBhvr>
                                      <p:to>
                                        <p:strVal val="visible"/>
                                      </p:to>
                                    </p:set>
                                    <p:anim calcmode="lin" valueType="num">
                                      <p:cBhvr additive="repl">
                                        <p:cTn id="84" dur="500" fill="hold"/>
                                        <p:tgtEl>
                                          <p:spTgt spid="21515"/>
                                        </p:tgtEl>
                                        <p:attrNameLst>
                                          <p:attrName>ppt_x</p:attrName>
                                        </p:attrNameLst>
                                      </p:cBhvr>
                                      <p:tavLst>
                                        <p:tav tm="100000">
                                          <p:val>
                                            <p:strVal val="#ppt_x"/>
                                          </p:val>
                                        </p:tav>
                                        <p:tav>
                                          <p:val>
                                            <p:strVal val="#ppt_x"/>
                                          </p:val>
                                        </p:tav>
                                      </p:tavLst>
                                    </p:anim>
                                    <p:anim calcmode="lin" valueType="num">
                                      <p:cBhvr additive="repl">
                                        <p:cTn id="85" dur="500" fill="hold"/>
                                        <p:tgtEl>
                                          <p:spTgt spid="21515"/>
                                        </p:tgtEl>
                                        <p:attrNameLst>
                                          <p:attrName>ppt_y</p:attrName>
                                        </p:attrNameLst>
                                      </p:cBhvr>
                                      <p:tavLst>
                                        <p:tav tm="100000">
                                          <p:val>
                                            <p:strVal val="1+#ppt_h/2"/>
                                          </p:val>
                                        </p:tav>
                                        <p:tav>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additive="repl">
                                        <p:cTn id="89" dur="1" fill="hold">
                                          <p:stCondLst>
                                            <p:cond delay="0"/>
                                          </p:stCondLst>
                                        </p:cTn>
                                        <p:tgtEl>
                                          <p:spTgt spid="21514"/>
                                        </p:tgtEl>
                                        <p:attrNameLst>
                                          <p:attrName>style.visibility</p:attrName>
                                        </p:attrNameLst>
                                      </p:cBhvr>
                                      <p:to>
                                        <p:strVal val="visible"/>
                                      </p:to>
                                    </p:set>
                                    <p:anim calcmode="lin" valueType="num">
                                      <p:cBhvr additive="repl">
                                        <p:cTn id="90" dur="500" fill="hold"/>
                                        <p:tgtEl>
                                          <p:spTgt spid="21514"/>
                                        </p:tgtEl>
                                        <p:attrNameLst>
                                          <p:attrName>ppt_x</p:attrName>
                                        </p:attrNameLst>
                                      </p:cBhvr>
                                      <p:tavLst>
                                        <p:tav tm="100000">
                                          <p:val>
                                            <p:strVal val="#ppt_x"/>
                                          </p:val>
                                        </p:tav>
                                        <p:tav>
                                          <p:val>
                                            <p:strVal val="#ppt_x"/>
                                          </p:val>
                                        </p:tav>
                                      </p:tavLst>
                                    </p:anim>
                                    <p:anim calcmode="lin" valueType="num">
                                      <p:cBhvr additive="repl">
                                        <p:cTn id="91" dur="500" fill="hold"/>
                                        <p:tgtEl>
                                          <p:spTgt spid="21514"/>
                                        </p:tgtEl>
                                        <p:attrNameLst>
                                          <p:attrName>ppt_y</p:attrName>
                                        </p:attrNameLst>
                                      </p:cBhvr>
                                      <p:tavLst>
                                        <p:tav tm="100000">
                                          <p:val>
                                            <p:strVal val="1+#ppt_h/2"/>
                                          </p:val>
                                        </p:tav>
                                        <p:tav>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nodeType="clickEffect">
                                  <p:stCondLst>
                                    <p:cond delay="0"/>
                                  </p:stCondLst>
                                  <p:childTnLst>
                                    <p:set>
                                      <p:cBhvr additive="repl">
                                        <p:cTn id="95" dur="1" fill="hold">
                                          <p:stCondLst>
                                            <p:cond delay="0"/>
                                          </p:stCondLst>
                                        </p:cTn>
                                        <p:tgtEl>
                                          <p:spTgt spid="21520">
                                            <p:txEl>
                                              <p:pRg st="0" end="0"/>
                                            </p:txEl>
                                          </p:spTgt>
                                        </p:tgtEl>
                                        <p:attrNameLst>
                                          <p:attrName>style.visibility</p:attrName>
                                        </p:attrNameLst>
                                      </p:cBhvr>
                                      <p:to>
                                        <p:strVal val="visible"/>
                                      </p:to>
                                    </p:set>
                                    <p:anim calcmode="lin" valueType="num">
                                      <p:cBhvr additive="repl">
                                        <p:cTn id="96" dur="500" fill="hold"/>
                                        <p:tgtEl>
                                          <p:spTgt spid="21520">
                                            <p:txEl>
                                              <p:pRg st="0" end="0"/>
                                            </p:txEl>
                                          </p:spTgt>
                                        </p:tgtEl>
                                        <p:attrNameLst>
                                          <p:attrName>ppt_x</p:attrName>
                                        </p:attrNameLst>
                                      </p:cBhvr>
                                      <p:tavLst>
                                        <p:tav tm="100000">
                                          <p:val>
                                            <p:strVal val="#ppt_x"/>
                                          </p:val>
                                        </p:tav>
                                        <p:tav>
                                          <p:val>
                                            <p:strVal val="#ppt_x"/>
                                          </p:val>
                                        </p:tav>
                                      </p:tavLst>
                                    </p:anim>
                                    <p:anim calcmode="lin" valueType="num">
                                      <p:cBhvr additive="repl">
                                        <p:cTn id="97" dur="500" fill="hold"/>
                                        <p:tgtEl>
                                          <p:spTgt spid="21520">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09" grpId="0" animBg="1"/>
      <p:bldP spid="21510" grpId="0" animBg="1"/>
      <p:bldP spid="21511" grpId="0" animBg="1"/>
      <p:bldP spid="21513" grpId="0" animBg="1"/>
      <p:bldP spid="21514" grpId="0" animBg="1"/>
      <p:bldP spid="215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204788" y="123825"/>
            <a:ext cx="8229600" cy="642938"/>
          </a:xfrm>
        </p:spPr>
        <p:txBody>
          <a:bodyPr/>
          <a:lstStyle/>
          <a:p>
            <a:pPr algn="l"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i="1" smtClean="0">
                <a:solidFill>
                  <a:srgbClr val="0047FF"/>
                </a:solidFill>
              </a:rPr>
              <a:t>Nervni sistem i čula</a:t>
            </a:r>
          </a:p>
        </p:txBody>
      </p:sp>
      <p:sp>
        <p:nvSpPr>
          <p:cNvPr id="22530" name="Rectangle 2"/>
          <p:cNvSpPr>
            <a:spLocks noGrp="1" noChangeArrowheads="1"/>
          </p:cNvSpPr>
          <p:nvPr>
            <p:ph type="body" idx="1"/>
          </p:nvPr>
        </p:nvSpPr>
        <p:spPr>
          <a:xfrm>
            <a:off x="0" y="642938"/>
            <a:ext cx="9042400"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smtClean="0">
                <a:solidFill>
                  <a:srgbClr val="0047FF"/>
                </a:solidFill>
              </a:rPr>
              <a:t>Prednji</a:t>
            </a:r>
            <a:r>
              <a:rPr lang="en-US" altLang="en-US" sz="2400" smtClean="0"/>
              <a:t> i </a:t>
            </a:r>
            <a:r>
              <a:rPr lang="en-US" altLang="en-US" sz="2400" b="1" smtClean="0">
                <a:solidFill>
                  <a:srgbClr val="0047FF"/>
                </a:solidFill>
              </a:rPr>
              <a:t>mali</a:t>
            </a:r>
            <a:r>
              <a:rPr lang="en-US" altLang="en-US" sz="2400" smtClean="0"/>
              <a:t> mozak su najbolje razvijeni</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Čula ptica nisu ravnomerno razvijena</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Kod većine ptica najrazvijenije je čulo </a:t>
            </a:r>
            <a:r>
              <a:rPr lang="en-US" altLang="en-US" sz="2400" b="1" smtClean="0">
                <a:solidFill>
                  <a:srgbClr val="0047FF"/>
                </a:solidFill>
              </a:rPr>
              <a:t>vida,</a:t>
            </a:r>
            <a:r>
              <a:rPr lang="en-US" altLang="en-US" sz="2400" smtClean="0"/>
              <a:t> zatim </a:t>
            </a:r>
            <a:r>
              <a:rPr lang="en-US" altLang="en-US" sz="2400" b="1" smtClean="0">
                <a:solidFill>
                  <a:srgbClr val="0047FF"/>
                </a:solidFill>
              </a:rPr>
              <a:t>sluha</a:t>
            </a:r>
            <a:r>
              <a:rPr lang="en-US" altLang="en-US" sz="2400" smtClean="0"/>
              <a:t>, dok su čula mirisa, ukusa i dodira slabije razvijena </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mtClean="0"/>
          </a:p>
        </p:txBody>
      </p:sp>
      <p:pic>
        <p:nvPicPr>
          <p:cNvPr id="225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44" y="2428868"/>
            <a:ext cx="3238528" cy="2000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532" name="Picture 4"/>
          <p:cNvPicPr>
            <a:picLocks noChangeAspect="1" noChangeArrowheads="1"/>
          </p:cNvPicPr>
          <p:nvPr/>
        </p:nvPicPr>
        <p:blipFill>
          <a:blip r:embed="rId4"/>
          <a:srcRect/>
          <a:stretch>
            <a:fillRect/>
          </a:stretch>
        </p:blipFill>
        <p:spPr bwMode="auto">
          <a:xfrm>
            <a:off x="3643306" y="2500306"/>
            <a:ext cx="4976810" cy="3122612"/>
          </a:xfrm>
          <a:prstGeom prst="rect">
            <a:avLst/>
          </a:prstGeom>
          <a:ln w="88900" cap="sq" cmpd="thickThin">
            <a:solidFill>
              <a:srgbClr val="000000"/>
            </a:solidFill>
            <a:prstDash val="solid"/>
            <a:miter lim="800000"/>
          </a:ln>
          <a:effectLst>
            <a:innerShdw blurRad="76200">
              <a:srgbClr val="000000"/>
            </a:innerShdw>
          </a:effectLst>
        </p:spPr>
      </p:pic>
      <p:sp>
        <p:nvSpPr>
          <p:cNvPr id="39942"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2529">
                                            <p:txEl>
                                              <p:pRg st="0" end="0"/>
                                            </p:txEl>
                                          </p:spTgt>
                                        </p:tgtEl>
                                        <p:attrNameLst>
                                          <p:attrName>style.visibility</p:attrName>
                                        </p:attrNameLst>
                                      </p:cBhvr>
                                      <p:to>
                                        <p:strVal val="visible"/>
                                      </p:to>
                                    </p:set>
                                    <p:anim calcmode="lin" valueType="num">
                                      <p:cBhvr additive="repl">
                                        <p:cTn id="7" dur="500" fill="hold"/>
                                        <p:tgtEl>
                                          <p:spTgt spid="22529">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2529">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2530">
                                            <p:txEl>
                                              <p:pRg st="0" end="0"/>
                                            </p:txEl>
                                          </p:spTgt>
                                        </p:tgtEl>
                                        <p:attrNameLst>
                                          <p:attrName>style.visibility</p:attrName>
                                        </p:attrNameLst>
                                      </p:cBhvr>
                                      <p:to>
                                        <p:strVal val="visible"/>
                                      </p:to>
                                    </p:set>
                                    <p:anim calcmode="lin" valueType="num">
                                      <p:cBhvr additive="repl">
                                        <p:cTn id="13" dur="500" fill="hold"/>
                                        <p:tgtEl>
                                          <p:spTgt spid="22530">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2530">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22530">
                                            <p:txEl>
                                              <p:pRg st="1" end="1"/>
                                            </p:txEl>
                                          </p:spTgt>
                                        </p:tgtEl>
                                        <p:attrNameLst>
                                          <p:attrName>style.visibility</p:attrName>
                                        </p:attrNameLst>
                                      </p:cBhvr>
                                      <p:to>
                                        <p:strVal val="visible"/>
                                      </p:to>
                                    </p:set>
                                    <p:anim calcmode="lin" valueType="num">
                                      <p:cBhvr additive="repl">
                                        <p:cTn id="19" dur="500" fill="hold"/>
                                        <p:tgtEl>
                                          <p:spTgt spid="22530">
                                            <p:txEl>
                                              <p:pRg st="1" end="1"/>
                                            </p:txEl>
                                          </p:spTgt>
                                        </p:tgtEl>
                                        <p:attrNameLst>
                                          <p:attrName>ppt_x</p:attrName>
                                        </p:attrNameLst>
                                      </p:cBhvr>
                                      <p:tavLst>
                                        <p:tav tm="100000">
                                          <p:val>
                                            <p:strVal val="#ppt_x"/>
                                          </p:val>
                                        </p:tav>
                                        <p:tav>
                                          <p:val>
                                            <p:strVal val="#ppt_x"/>
                                          </p:val>
                                        </p:tav>
                                      </p:tavLst>
                                    </p:anim>
                                    <p:anim calcmode="lin" valueType="num">
                                      <p:cBhvr additive="repl">
                                        <p:cTn id="20" dur="500" fill="hold"/>
                                        <p:tgtEl>
                                          <p:spTgt spid="22530">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22530">
                                            <p:txEl>
                                              <p:pRg st="2" end="2"/>
                                            </p:txEl>
                                          </p:spTgt>
                                        </p:tgtEl>
                                        <p:attrNameLst>
                                          <p:attrName>style.visibility</p:attrName>
                                        </p:attrNameLst>
                                      </p:cBhvr>
                                      <p:to>
                                        <p:strVal val="visible"/>
                                      </p:to>
                                    </p:set>
                                    <p:anim calcmode="lin" valueType="num">
                                      <p:cBhvr additive="repl">
                                        <p:cTn id="25" dur="500" fill="hold"/>
                                        <p:tgtEl>
                                          <p:spTgt spid="22530">
                                            <p:txEl>
                                              <p:pRg st="2" end="2"/>
                                            </p:txEl>
                                          </p:spTgt>
                                        </p:tgtEl>
                                        <p:attrNameLst>
                                          <p:attrName>ppt_x</p:attrName>
                                        </p:attrNameLst>
                                      </p:cBhvr>
                                      <p:tavLst>
                                        <p:tav tm="100000">
                                          <p:val>
                                            <p:strVal val="#ppt_x"/>
                                          </p:val>
                                        </p:tav>
                                        <p:tav>
                                          <p:val>
                                            <p:strVal val="#ppt_x"/>
                                          </p:val>
                                        </p:tav>
                                      </p:tavLst>
                                    </p:anim>
                                    <p:anim calcmode="lin" valueType="num">
                                      <p:cBhvr additive="repl">
                                        <p:cTn id="26" dur="500" fill="hold"/>
                                        <p:tgtEl>
                                          <p:spTgt spid="22530">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additive="repl">
                                        <p:cTn id="30" dur="1" fill="hold">
                                          <p:stCondLst>
                                            <p:cond delay="0"/>
                                          </p:stCondLst>
                                        </p:cTn>
                                        <p:tgtEl>
                                          <p:spTgt spid="22531"/>
                                        </p:tgtEl>
                                        <p:attrNameLst>
                                          <p:attrName>style.visibility</p:attrName>
                                        </p:attrNameLst>
                                      </p:cBhvr>
                                      <p:to>
                                        <p:strVal val="visible"/>
                                      </p:to>
                                    </p:set>
                                    <p:animEffect transition="in" filter="randombar(horizontal)">
                                      <p:cBhvr additive="repl">
                                        <p:cTn id="31" dur="500"/>
                                        <p:tgtEl>
                                          <p:spTgt spid="225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additive="repl">
                                        <p:cTn id="35" dur="1" fill="hold">
                                          <p:stCondLst>
                                            <p:cond delay="0"/>
                                          </p:stCondLst>
                                        </p:cTn>
                                        <p:tgtEl>
                                          <p:spTgt spid="22532"/>
                                        </p:tgtEl>
                                        <p:attrNameLst>
                                          <p:attrName>style.visibility</p:attrName>
                                        </p:attrNameLst>
                                      </p:cBhvr>
                                      <p:to>
                                        <p:strVal val="visible"/>
                                      </p:to>
                                    </p:set>
                                    <p:animEffect transition="in" filter="box(in)">
                                      <p:cBhvr additive="repl">
                                        <p:cTn id="36"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7200" y="73025"/>
            <a:ext cx="8229600" cy="8636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smtClean="0">
                <a:solidFill>
                  <a:srgbClr val="4C1900"/>
                </a:solidFill>
              </a:rPr>
              <a:t>Poreklo ptica</a:t>
            </a:r>
          </a:p>
        </p:txBody>
      </p:sp>
      <p:sp>
        <p:nvSpPr>
          <p:cNvPr id="4098" name="Rectangle 2"/>
          <p:cNvSpPr>
            <a:spLocks noGrp="1" noChangeArrowheads="1"/>
          </p:cNvSpPr>
          <p:nvPr>
            <p:ph type="body" idx="1"/>
          </p:nvPr>
        </p:nvSpPr>
        <p:spPr>
          <a:xfrm>
            <a:off x="133350" y="935038"/>
            <a:ext cx="9010650"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Smatra se da ptice vode poreklo od gmizvaca- dinosaurusa koji su imali sposobnost letenja (</a:t>
            </a:r>
            <a:r>
              <a:rPr lang="en-US" altLang="en-US" b="1" smtClean="0">
                <a:solidFill>
                  <a:srgbClr val="4C1900"/>
                </a:solidFill>
              </a:rPr>
              <a:t>pterosaurusi</a:t>
            </a:r>
            <a:r>
              <a:rPr lang="en-US" altLang="en-US" smtClean="0"/>
              <a:t>)</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mtClean="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813" y="2643188"/>
            <a:ext cx="25003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9450" y="2290763"/>
            <a:ext cx="42259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6" name="Rectangle 5"/>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wip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097">
                                            <p:txEl>
                                              <p:pRg st="0" end="0"/>
                                            </p:txEl>
                                          </p:spTgt>
                                        </p:tgtEl>
                                        <p:attrNameLst>
                                          <p:attrName>style.visibility</p:attrName>
                                        </p:attrNameLst>
                                      </p:cBhvr>
                                      <p:to>
                                        <p:strVal val="visible"/>
                                      </p:to>
                                    </p:set>
                                    <p:anim calcmode="lin" valueType="num">
                                      <p:cBhvr additive="repl">
                                        <p:cTn id="7" dur="500" fill="hold"/>
                                        <p:tgtEl>
                                          <p:spTgt spid="4097">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409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098">
                                            <p:txEl>
                                              <p:pRg st="0" end="0"/>
                                            </p:txEl>
                                          </p:spTgt>
                                        </p:tgtEl>
                                        <p:attrNameLst>
                                          <p:attrName>style.visibility</p:attrName>
                                        </p:attrNameLst>
                                      </p:cBhvr>
                                      <p:to>
                                        <p:strVal val="visible"/>
                                      </p:to>
                                    </p:set>
                                    <p:anim calcmode="lin" valueType="num">
                                      <p:cBhvr additive="repl">
                                        <p:cTn id="13" dur="500" fill="hold"/>
                                        <p:tgtEl>
                                          <p:spTgt spid="4098">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409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099"/>
                                        </p:tgtEl>
                                        <p:attrNameLst>
                                          <p:attrName>style.visibility</p:attrName>
                                        </p:attrNameLst>
                                      </p:cBhvr>
                                      <p:to>
                                        <p:strVal val="visible"/>
                                      </p:to>
                                    </p:set>
                                    <p:anim calcmode="lin" valueType="num">
                                      <p:cBhvr additive="repl">
                                        <p:cTn id="19" dur="500" fill="hold"/>
                                        <p:tgtEl>
                                          <p:spTgt spid="4099"/>
                                        </p:tgtEl>
                                        <p:attrNameLst>
                                          <p:attrName>ppt_x</p:attrName>
                                        </p:attrNameLst>
                                      </p:cBhvr>
                                      <p:tavLst>
                                        <p:tav tm="100000">
                                          <p:val>
                                            <p:strVal val="#ppt_x"/>
                                          </p:val>
                                        </p:tav>
                                        <p:tav>
                                          <p:val>
                                            <p:strVal val="#ppt_x"/>
                                          </p:val>
                                        </p:tav>
                                      </p:tavLst>
                                    </p:anim>
                                    <p:anim calcmode="lin" valueType="num">
                                      <p:cBhvr additive="repl">
                                        <p:cTn id="20" dur="500" fill="hold"/>
                                        <p:tgtEl>
                                          <p:spTgt spid="4099"/>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additive="repl">
                                        <p:cTn id="24" dur="1" fill="hold">
                                          <p:stCondLst>
                                            <p:cond delay="0"/>
                                          </p:stCondLst>
                                        </p:cTn>
                                        <p:tgtEl>
                                          <p:spTgt spid="4100"/>
                                        </p:tgtEl>
                                        <p:attrNameLst>
                                          <p:attrName>style.visibility</p:attrName>
                                        </p:attrNameLst>
                                      </p:cBhvr>
                                      <p:to>
                                        <p:strVal val="visible"/>
                                      </p:to>
                                    </p:set>
                                    <p:animEffect transition="in" filter="box(in)">
                                      <p:cBhvr additive="repl">
                                        <p:cTn id="2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85750" y="0"/>
            <a:ext cx="8229600"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0047FF"/>
                </a:solidFill>
              </a:rPr>
              <a:t>Sluh</a:t>
            </a:r>
            <a:r>
              <a:rPr lang="en-US" altLang="en-US" smtClean="0"/>
              <a:t> je naročito razvijen kod sova te im omogućava da s velikom tačnošću odrede položaj plena</a:t>
            </a:r>
          </a:p>
        </p:txBody>
      </p:sp>
      <p:pic>
        <p:nvPicPr>
          <p:cNvPr id="235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6182" y="1428736"/>
            <a:ext cx="3898919" cy="3217872"/>
          </a:xfrm>
          <a:prstGeom prst="rect">
            <a:avLst/>
          </a:prstGeom>
          <a:ln w="88900" cap="sq" cmpd="thickThin">
            <a:solidFill>
              <a:srgbClr val="000000"/>
            </a:solidFill>
            <a:prstDash val="solid"/>
            <a:miter lim="800000"/>
          </a:ln>
          <a:effectLst>
            <a:innerShdw blurRad="76200">
              <a:srgbClr val="000000"/>
            </a:innerShdw>
          </a:effectLst>
        </p:spPr>
      </p:pic>
      <p:pic>
        <p:nvPicPr>
          <p:cNvPr id="2355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8661" y="1500174"/>
            <a:ext cx="2000265" cy="3000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989" name="Rectangle 4"/>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3554">
                                            <p:txEl>
                                              <p:pRg st="0" end="0"/>
                                            </p:txEl>
                                          </p:spTgt>
                                        </p:tgtEl>
                                        <p:attrNameLst>
                                          <p:attrName>style.visibility</p:attrName>
                                        </p:attrNameLst>
                                      </p:cBhvr>
                                      <p:to>
                                        <p:strVal val="visible"/>
                                      </p:to>
                                    </p:set>
                                    <p:anim calcmode="lin" valueType="num">
                                      <p:cBhvr additive="repl">
                                        <p:cTn id="7" dur="500" fill="hold"/>
                                        <p:tgtEl>
                                          <p:spTgt spid="23554">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355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additive="repl">
                                        <p:cTn id="12" dur="1" fill="hold">
                                          <p:stCondLst>
                                            <p:cond delay="0"/>
                                          </p:stCondLst>
                                        </p:cTn>
                                        <p:tgtEl>
                                          <p:spTgt spid="23556"/>
                                        </p:tgtEl>
                                        <p:attrNameLst>
                                          <p:attrName>style.visibility</p:attrName>
                                        </p:attrNameLst>
                                      </p:cBhvr>
                                      <p:to>
                                        <p:strVal val="visible"/>
                                      </p:to>
                                    </p:set>
                                    <p:animEffect transition="in" filter="strips(downLeft)">
                                      <p:cBhvr additive="repl">
                                        <p:cTn id="13" dur="500"/>
                                        <p:tgtEl>
                                          <p:spTgt spid="235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additive="repl">
                                        <p:cTn id="17" dur="1" fill="hold">
                                          <p:stCondLst>
                                            <p:cond delay="0"/>
                                          </p:stCondLst>
                                        </p:cTn>
                                        <p:tgtEl>
                                          <p:spTgt spid="23555"/>
                                        </p:tgtEl>
                                        <p:attrNameLst>
                                          <p:attrName>style.visibility</p:attrName>
                                        </p:attrNameLst>
                                      </p:cBhvr>
                                      <p:to>
                                        <p:strVal val="visible"/>
                                      </p:to>
                                    </p:set>
                                    <p:animEffect transition="in" filter="checkerboard(across)">
                                      <p:cBhvr additive="repl">
                                        <p:cTn id="18"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55575" y="117475"/>
            <a:ext cx="8229600" cy="750888"/>
          </a:xfrm>
        </p:spPr>
        <p:txBody>
          <a:bodyPr/>
          <a:lstStyle/>
          <a:p>
            <a:pPr algn="l"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i="1" smtClean="0">
                <a:solidFill>
                  <a:srgbClr val="FFFF00"/>
                </a:solidFill>
              </a:rPr>
              <a:t>Sistem organa za izlučivanje</a:t>
            </a:r>
          </a:p>
        </p:txBody>
      </p:sp>
      <p:sp>
        <p:nvSpPr>
          <p:cNvPr id="24578" name="Rectangle 2"/>
          <p:cNvSpPr>
            <a:spLocks noGrp="1" noChangeArrowheads="1"/>
          </p:cNvSpPr>
          <p:nvPr>
            <p:ph type="body" idx="1"/>
          </p:nvPr>
        </p:nvSpPr>
        <p:spPr>
          <a:xfrm>
            <a:off x="217488" y="1285875"/>
            <a:ext cx="8766175"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FFFF00"/>
                </a:solidFill>
              </a:rPr>
              <a:t>Bubrezi</a:t>
            </a:r>
            <a:r>
              <a:rPr lang="en-US" altLang="en-US" smtClean="0"/>
              <a:t> i </a:t>
            </a:r>
            <a:r>
              <a:rPr lang="en-US" altLang="en-US" b="1" smtClean="0">
                <a:solidFill>
                  <a:srgbClr val="FFFF00"/>
                </a:solidFill>
              </a:rPr>
              <a:t>mokrovodi</a:t>
            </a:r>
            <a:r>
              <a:rPr lang="en-US" altLang="en-US" smtClean="0"/>
              <a:t> se ulivaju u </a:t>
            </a:r>
            <a:r>
              <a:rPr lang="en-US" altLang="en-US" b="1" smtClean="0">
                <a:solidFill>
                  <a:srgbClr val="FFFF00"/>
                </a:solidFill>
              </a:rPr>
              <a:t>kloaku</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75" y="2214563"/>
            <a:ext cx="3808413"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580" name="Line 4"/>
          <p:cNvSpPr>
            <a:spLocks noChangeShapeType="1"/>
          </p:cNvSpPr>
          <p:nvPr/>
        </p:nvSpPr>
        <p:spPr bwMode="auto">
          <a:xfrm>
            <a:off x="2643188" y="3286125"/>
            <a:ext cx="3097212" cy="449263"/>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1" name="Line 5"/>
          <p:cNvSpPr>
            <a:spLocks noChangeShapeType="1"/>
          </p:cNvSpPr>
          <p:nvPr/>
        </p:nvSpPr>
        <p:spPr bwMode="auto">
          <a:xfrm>
            <a:off x="1785938" y="3143250"/>
            <a:ext cx="4111625" cy="1208088"/>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2" name="Line 6"/>
          <p:cNvSpPr>
            <a:spLocks noChangeShapeType="1"/>
          </p:cNvSpPr>
          <p:nvPr/>
        </p:nvSpPr>
        <p:spPr bwMode="auto">
          <a:xfrm>
            <a:off x="2928938" y="3714750"/>
            <a:ext cx="2870200" cy="1905000"/>
          </a:xfrm>
          <a:prstGeom prst="line">
            <a:avLst/>
          </a:prstGeom>
          <a:noFill/>
          <a:ln w="3672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3" name="Text Box 7"/>
          <p:cNvSpPr txBox="1">
            <a:spLocks noChangeArrowheads="1"/>
          </p:cNvSpPr>
          <p:nvPr/>
        </p:nvSpPr>
        <p:spPr bwMode="auto">
          <a:xfrm>
            <a:off x="5811838" y="3460750"/>
            <a:ext cx="11572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Bubreg</a:t>
            </a:r>
          </a:p>
        </p:txBody>
      </p:sp>
      <p:sp>
        <p:nvSpPr>
          <p:cNvPr id="24584" name="Text Box 8"/>
          <p:cNvSpPr txBox="1">
            <a:spLocks noChangeArrowheads="1"/>
          </p:cNvSpPr>
          <p:nvPr/>
        </p:nvSpPr>
        <p:spPr bwMode="auto">
          <a:xfrm>
            <a:off x="5895975" y="4148138"/>
            <a:ext cx="15144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Mokrovod</a:t>
            </a:r>
          </a:p>
        </p:txBody>
      </p:sp>
      <p:sp>
        <p:nvSpPr>
          <p:cNvPr id="24585" name="Text Box 9"/>
          <p:cNvSpPr txBox="1">
            <a:spLocks noChangeArrowheads="1"/>
          </p:cNvSpPr>
          <p:nvPr/>
        </p:nvSpPr>
        <p:spPr bwMode="auto">
          <a:xfrm>
            <a:off x="5883275" y="5387975"/>
            <a:ext cx="10969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 typeface="Times New Roman" panose="02020603050405020304" pitchFamily="18" charset="0"/>
              <a:buNone/>
            </a:pPr>
            <a:r>
              <a:rPr lang="en-US" altLang="en-US" sz="2200" b="1"/>
              <a:t>Kloaka</a:t>
            </a:r>
          </a:p>
        </p:txBody>
      </p:sp>
      <p:sp>
        <p:nvSpPr>
          <p:cNvPr id="44043" name="Rectangle 10"/>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4577">
                                            <p:txEl>
                                              <p:pRg st="0" end="0"/>
                                            </p:txEl>
                                          </p:spTgt>
                                        </p:tgtEl>
                                        <p:attrNameLst>
                                          <p:attrName>style.visibility</p:attrName>
                                        </p:attrNameLst>
                                      </p:cBhvr>
                                      <p:to>
                                        <p:strVal val="visible"/>
                                      </p:to>
                                    </p:set>
                                    <p:anim calcmode="lin" valueType="num">
                                      <p:cBhvr additive="repl">
                                        <p:cTn id="7" dur="500" fill="hold"/>
                                        <p:tgtEl>
                                          <p:spTgt spid="24577">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457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4578">
                                            <p:txEl>
                                              <p:pRg st="0" end="0"/>
                                            </p:txEl>
                                          </p:spTgt>
                                        </p:tgtEl>
                                        <p:attrNameLst>
                                          <p:attrName>style.visibility</p:attrName>
                                        </p:attrNameLst>
                                      </p:cBhvr>
                                      <p:to>
                                        <p:strVal val="visible"/>
                                      </p:to>
                                    </p:set>
                                    <p:anim calcmode="lin" valueType="num">
                                      <p:cBhvr additive="repl">
                                        <p:cTn id="13" dur="500" fill="hold"/>
                                        <p:tgtEl>
                                          <p:spTgt spid="24578">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457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additive="repl">
                                        <p:cTn id="18" dur="1" fill="hold">
                                          <p:stCondLst>
                                            <p:cond delay="0"/>
                                          </p:stCondLst>
                                        </p:cTn>
                                        <p:tgtEl>
                                          <p:spTgt spid="24579"/>
                                        </p:tgtEl>
                                        <p:attrNameLst>
                                          <p:attrName>style.visibility</p:attrName>
                                        </p:attrNameLst>
                                      </p:cBhvr>
                                      <p:to>
                                        <p:strVal val="visible"/>
                                      </p:to>
                                    </p:set>
                                    <p:animEffect transition="in" filter="randombar(horizontal)">
                                      <p:cBhvr additive="repl">
                                        <p:cTn id="19" dur="500"/>
                                        <p:tgtEl>
                                          <p:spTgt spid="245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additive="repl">
                                        <p:cTn id="23" dur="1" fill="hold">
                                          <p:stCondLst>
                                            <p:cond delay="0"/>
                                          </p:stCondLst>
                                        </p:cTn>
                                        <p:tgtEl>
                                          <p:spTgt spid="24580"/>
                                        </p:tgtEl>
                                        <p:attrNameLst>
                                          <p:attrName>style.visibility</p:attrName>
                                        </p:attrNameLst>
                                      </p:cBhvr>
                                      <p:to>
                                        <p:strVal val="visible"/>
                                      </p:to>
                                    </p:set>
                                    <p:anim calcmode="lin" valueType="num">
                                      <p:cBhvr additive="repl">
                                        <p:cTn id="24" dur="500" fill="hold"/>
                                        <p:tgtEl>
                                          <p:spTgt spid="24580"/>
                                        </p:tgtEl>
                                        <p:attrNameLst>
                                          <p:attrName>ppt_x</p:attrName>
                                        </p:attrNameLst>
                                      </p:cBhvr>
                                      <p:tavLst>
                                        <p:tav tm="100000">
                                          <p:val>
                                            <p:strVal val="#ppt_x"/>
                                          </p:val>
                                        </p:tav>
                                        <p:tav>
                                          <p:val>
                                            <p:strVal val="#ppt_x"/>
                                          </p:val>
                                        </p:tav>
                                      </p:tavLst>
                                    </p:anim>
                                    <p:anim calcmode="lin" valueType="num">
                                      <p:cBhvr additive="repl">
                                        <p:cTn id="25" dur="500" fill="hold"/>
                                        <p:tgtEl>
                                          <p:spTgt spid="24580"/>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additive="repl">
                                        <p:cTn id="29" dur="1" fill="hold">
                                          <p:stCondLst>
                                            <p:cond delay="0"/>
                                          </p:stCondLst>
                                        </p:cTn>
                                        <p:tgtEl>
                                          <p:spTgt spid="24583">
                                            <p:txEl>
                                              <p:pRg st="0" end="0"/>
                                            </p:txEl>
                                          </p:spTgt>
                                        </p:tgtEl>
                                        <p:attrNameLst>
                                          <p:attrName>style.visibility</p:attrName>
                                        </p:attrNameLst>
                                      </p:cBhvr>
                                      <p:to>
                                        <p:strVal val="visible"/>
                                      </p:to>
                                    </p:set>
                                    <p:anim calcmode="lin" valueType="num">
                                      <p:cBhvr additive="repl">
                                        <p:cTn id="30" dur="500" fill="hold"/>
                                        <p:tgtEl>
                                          <p:spTgt spid="24583">
                                            <p:txEl>
                                              <p:pRg st="0" end="0"/>
                                            </p:txEl>
                                          </p:spTgt>
                                        </p:tgtEl>
                                        <p:attrNameLst>
                                          <p:attrName>ppt_x</p:attrName>
                                        </p:attrNameLst>
                                      </p:cBhvr>
                                      <p:tavLst>
                                        <p:tav tm="100000">
                                          <p:val>
                                            <p:strVal val="#ppt_x"/>
                                          </p:val>
                                        </p:tav>
                                        <p:tav>
                                          <p:val>
                                            <p:strVal val="#ppt_x"/>
                                          </p:val>
                                        </p:tav>
                                      </p:tavLst>
                                    </p:anim>
                                    <p:anim calcmode="lin" valueType="num">
                                      <p:cBhvr additive="repl">
                                        <p:cTn id="31" dur="500" fill="hold"/>
                                        <p:tgtEl>
                                          <p:spTgt spid="24583">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additive="repl">
                                        <p:cTn id="35" dur="1" fill="hold">
                                          <p:stCondLst>
                                            <p:cond delay="0"/>
                                          </p:stCondLst>
                                        </p:cTn>
                                        <p:tgtEl>
                                          <p:spTgt spid="24581"/>
                                        </p:tgtEl>
                                        <p:attrNameLst>
                                          <p:attrName>style.visibility</p:attrName>
                                        </p:attrNameLst>
                                      </p:cBhvr>
                                      <p:to>
                                        <p:strVal val="visible"/>
                                      </p:to>
                                    </p:set>
                                    <p:anim calcmode="lin" valueType="num">
                                      <p:cBhvr additive="repl">
                                        <p:cTn id="36" dur="500" fill="hold"/>
                                        <p:tgtEl>
                                          <p:spTgt spid="24581"/>
                                        </p:tgtEl>
                                        <p:attrNameLst>
                                          <p:attrName>ppt_x</p:attrName>
                                        </p:attrNameLst>
                                      </p:cBhvr>
                                      <p:tavLst>
                                        <p:tav tm="100000">
                                          <p:val>
                                            <p:strVal val="#ppt_x"/>
                                          </p:val>
                                        </p:tav>
                                        <p:tav>
                                          <p:val>
                                            <p:strVal val="#ppt_x"/>
                                          </p:val>
                                        </p:tav>
                                      </p:tavLst>
                                    </p:anim>
                                    <p:anim calcmode="lin" valueType="num">
                                      <p:cBhvr additive="repl">
                                        <p:cTn id="37" dur="500" fill="hold"/>
                                        <p:tgtEl>
                                          <p:spTgt spid="24581"/>
                                        </p:tgtEl>
                                        <p:attrNameLst>
                                          <p:attrName>ppt_y</p:attrName>
                                        </p:attrNameLst>
                                      </p:cBhvr>
                                      <p:tavLst>
                                        <p:tav tm="100000">
                                          <p:val>
                                            <p:strVal val="1+#ppt_h/2"/>
                                          </p:val>
                                        </p:tav>
                                        <p:tav>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additive="repl">
                                        <p:cTn id="41" dur="1" fill="hold">
                                          <p:stCondLst>
                                            <p:cond delay="0"/>
                                          </p:stCondLst>
                                        </p:cTn>
                                        <p:tgtEl>
                                          <p:spTgt spid="24584">
                                            <p:txEl>
                                              <p:pRg st="0" end="0"/>
                                            </p:txEl>
                                          </p:spTgt>
                                        </p:tgtEl>
                                        <p:attrNameLst>
                                          <p:attrName>style.visibility</p:attrName>
                                        </p:attrNameLst>
                                      </p:cBhvr>
                                      <p:to>
                                        <p:strVal val="visible"/>
                                      </p:to>
                                    </p:set>
                                    <p:anim calcmode="lin" valueType="num">
                                      <p:cBhvr additive="repl">
                                        <p:cTn id="42" dur="500" fill="hold"/>
                                        <p:tgtEl>
                                          <p:spTgt spid="24584">
                                            <p:txEl>
                                              <p:pRg st="0" end="0"/>
                                            </p:txEl>
                                          </p:spTgt>
                                        </p:tgtEl>
                                        <p:attrNameLst>
                                          <p:attrName>ppt_x</p:attrName>
                                        </p:attrNameLst>
                                      </p:cBhvr>
                                      <p:tavLst>
                                        <p:tav tm="100000">
                                          <p:val>
                                            <p:strVal val="#ppt_x"/>
                                          </p:val>
                                        </p:tav>
                                        <p:tav>
                                          <p:val>
                                            <p:strVal val="#ppt_x"/>
                                          </p:val>
                                        </p:tav>
                                      </p:tavLst>
                                    </p:anim>
                                    <p:anim calcmode="lin" valueType="num">
                                      <p:cBhvr additive="repl">
                                        <p:cTn id="43" dur="500" fill="hold"/>
                                        <p:tgtEl>
                                          <p:spTgt spid="2458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additive="repl">
                                        <p:cTn id="47" dur="1" fill="hold">
                                          <p:stCondLst>
                                            <p:cond delay="0"/>
                                          </p:stCondLst>
                                        </p:cTn>
                                        <p:tgtEl>
                                          <p:spTgt spid="24582"/>
                                        </p:tgtEl>
                                        <p:attrNameLst>
                                          <p:attrName>style.visibility</p:attrName>
                                        </p:attrNameLst>
                                      </p:cBhvr>
                                      <p:to>
                                        <p:strVal val="visible"/>
                                      </p:to>
                                    </p:set>
                                    <p:anim calcmode="lin" valueType="num">
                                      <p:cBhvr additive="repl">
                                        <p:cTn id="48" dur="500" fill="hold"/>
                                        <p:tgtEl>
                                          <p:spTgt spid="24582"/>
                                        </p:tgtEl>
                                        <p:attrNameLst>
                                          <p:attrName>ppt_x</p:attrName>
                                        </p:attrNameLst>
                                      </p:cBhvr>
                                      <p:tavLst>
                                        <p:tav tm="100000">
                                          <p:val>
                                            <p:strVal val="#ppt_x"/>
                                          </p:val>
                                        </p:tav>
                                        <p:tav>
                                          <p:val>
                                            <p:strVal val="#ppt_x"/>
                                          </p:val>
                                        </p:tav>
                                      </p:tavLst>
                                    </p:anim>
                                    <p:anim calcmode="lin" valueType="num">
                                      <p:cBhvr additive="repl">
                                        <p:cTn id="49" dur="500" fill="hold"/>
                                        <p:tgtEl>
                                          <p:spTgt spid="24582"/>
                                        </p:tgtEl>
                                        <p:attrNameLst>
                                          <p:attrName>ppt_y</p:attrName>
                                        </p:attrNameLst>
                                      </p:cBhvr>
                                      <p:tavLst>
                                        <p:tav tm="100000">
                                          <p:val>
                                            <p:strVal val="1+#ppt_h/2"/>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additive="repl">
                                        <p:cTn id="53" dur="1" fill="hold">
                                          <p:stCondLst>
                                            <p:cond delay="0"/>
                                          </p:stCondLst>
                                        </p:cTn>
                                        <p:tgtEl>
                                          <p:spTgt spid="24585">
                                            <p:txEl>
                                              <p:pRg st="0" end="0"/>
                                            </p:txEl>
                                          </p:spTgt>
                                        </p:tgtEl>
                                        <p:attrNameLst>
                                          <p:attrName>style.visibility</p:attrName>
                                        </p:attrNameLst>
                                      </p:cBhvr>
                                      <p:to>
                                        <p:strVal val="visible"/>
                                      </p:to>
                                    </p:set>
                                    <p:anim calcmode="lin" valueType="num">
                                      <p:cBhvr additive="repl">
                                        <p:cTn id="54" dur="500" fill="hold"/>
                                        <p:tgtEl>
                                          <p:spTgt spid="24585">
                                            <p:txEl>
                                              <p:pRg st="0" end="0"/>
                                            </p:txEl>
                                          </p:spTgt>
                                        </p:tgtEl>
                                        <p:attrNameLst>
                                          <p:attrName>ppt_x</p:attrName>
                                        </p:attrNameLst>
                                      </p:cBhvr>
                                      <p:tavLst>
                                        <p:tav tm="100000">
                                          <p:val>
                                            <p:strVal val="#ppt_x"/>
                                          </p:val>
                                        </p:tav>
                                        <p:tav>
                                          <p:val>
                                            <p:strVal val="#ppt_x"/>
                                          </p:val>
                                        </p:tav>
                                      </p:tavLst>
                                    </p:anim>
                                    <p:anim calcmode="lin" valueType="num">
                                      <p:cBhvr additive="repl">
                                        <p:cTn id="55" dur="500" fill="hold"/>
                                        <p:tgtEl>
                                          <p:spTgt spid="24585">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245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457200" y="190500"/>
            <a:ext cx="8229600" cy="1312863"/>
          </a:xfrm>
        </p:spPr>
        <p:txBody>
          <a:bodyPr/>
          <a:lstStyle/>
          <a:p>
            <a:pPr eaLnBrk="1" hangingPunct="1">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i="1" smtClean="0">
                <a:solidFill>
                  <a:srgbClr val="FF8080"/>
                </a:solidFill>
                <a:effectLst>
                  <a:outerShdw blurRad="38100" dist="38100" dir="2700000" algn="tl">
                    <a:srgbClr val="C0C0C0"/>
                  </a:outerShdw>
                </a:effectLst>
              </a:rPr>
              <a:t>Razmnožavanje ptica i briga o potomstvu</a:t>
            </a:r>
          </a:p>
        </p:txBody>
      </p:sp>
      <p:sp>
        <p:nvSpPr>
          <p:cNvPr id="25602" name="Rectangle 2"/>
          <p:cNvSpPr>
            <a:spLocks noGrp="1" noChangeArrowheads="1"/>
          </p:cNvSpPr>
          <p:nvPr>
            <p:ph type="body" idx="1"/>
          </p:nvPr>
        </p:nvSpPr>
        <p:spPr>
          <a:xfrm>
            <a:off x="285750" y="1285875"/>
            <a:ext cx="8229600"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2400" smtClean="0"/>
              <a:t>Ptice se razmnožavaju </a:t>
            </a:r>
            <a:r>
              <a:rPr lang="en-US" altLang="en-US" sz="2400" b="1" smtClean="0">
                <a:solidFill>
                  <a:srgbClr val="FF8080"/>
                </a:solidFill>
                <a:effectLst>
                  <a:outerShdw blurRad="38100" dist="38100" dir="2700000" algn="tl">
                    <a:srgbClr val="C0C0C0"/>
                  </a:outerShdw>
                </a:effectLst>
              </a:rPr>
              <a:t>polno</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2400" b="1" smtClean="0">
                <a:solidFill>
                  <a:srgbClr val="FF8080"/>
                </a:solidFill>
                <a:effectLst>
                  <a:outerShdw blurRad="38100" dist="38100" dir="2700000" algn="tl">
                    <a:srgbClr val="C0C0C0"/>
                  </a:outerShdw>
                </a:effectLst>
              </a:rPr>
              <a:t>Unutrašnje oplođenje</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altLang="en-US" sz="2400" smtClean="0"/>
              <a:t>Razlike u spoljašnjem izgledu između mužjaka i ženki</a:t>
            </a: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 y="2643188"/>
            <a:ext cx="237013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9063" y="2786063"/>
            <a:ext cx="43576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6" name="Rectangle 5"/>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wipe dir="u"/>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5601">
                                            <p:txEl>
                                              <p:pRg st="0" end="0"/>
                                            </p:txEl>
                                          </p:spTgt>
                                        </p:tgtEl>
                                        <p:attrNameLst>
                                          <p:attrName>style.visibility</p:attrName>
                                        </p:attrNameLst>
                                      </p:cBhvr>
                                      <p:to>
                                        <p:strVal val="visible"/>
                                      </p:to>
                                    </p:set>
                                    <p:anim calcmode="lin" valueType="num">
                                      <p:cBhvr additive="repl">
                                        <p:cTn id="7" dur="500" fill="hold"/>
                                        <p:tgtEl>
                                          <p:spTgt spid="25601">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5601">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5602">
                                            <p:txEl>
                                              <p:pRg st="0" end="0"/>
                                            </p:txEl>
                                          </p:spTgt>
                                        </p:tgtEl>
                                        <p:attrNameLst>
                                          <p:attrName>style.visibility</p:attrName>
                                        </p:attrNameLst>
                                      </p:cBhvr>
                                      <p:to>
                                        <p:strVal val="visible"/>
                                      </p:to>
                                    </p:set>
                                    <p:anim calcmode="lin" valueType="num">
                                      <p:cBhvr additive="repl">
                                        <p:cTn id="13" dur="500" fill="hold"/>
                                        <p:tgtEl>
                                          <p:spTgt spid="25602">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560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25602">
                                            <p:txEl>
                                              <p:pRg st="1" end="1"/>
                                            </p:txEl>
                                          </p:spTgt>
                                        </p:tgtEl>
                                        <p:attrNameLst>
                                          <p:attrName>style.visibility</p:attrName>
                                        </p:attrNameLst>
                                      </p:cBhvr>
                                      <p:to>
                                        <p:strVal val="visible"/>
                                      </p:to>
                                    </p:set>
                                    <p:anim calcmode="lin" valueType="num">
                                      <p:cBhvr additive="repl">
                                        <p:cTn id="19" dur="500" fill="hold"/>
                                        <p:tgtEl>
                                          <p:spTgt spid="25602">
                                            <p:txEl>
                                              <p:pRg st="1" end="1"/>
                                            </p:txEl>
                                          </p:spTgt>
                                        </p:tgtEl>
                                        <p:attrNameLst>
                                          <p:attrName>ppt_x</p:attrName>
                                        </p:attrNameLst>
                                      </p:cBhvr>
                                      <p:tavLst>
                                        <p:tav tm="100000">
                                          <p:val>
                                            <p:strVal val="#ppt_x"/>
                                          </p:val>
                                        </p:tav>
                                        <p:tav>
                                          <p:val>
                                            <p:strVal val="#ppt_x"/>
                                          </p:val>
                                        </p:tav>
                                      </p:tavLst>
                                    </p:anim>
                                    <p:anim calcmode="lin" valueType="num">
                                      <p:cBhvr additive="repl">
                                        <p:cTn id="20" dur="500" fill="hold"/>
                                        <p:tgtEl>
                                          <p:spTgt spid="25602">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25602">
                                            <p:txEl>
                                              <p:pRg st="2" end="2"/>
                                            </p:txEl>
                                          </p:spTgt>
                                        </p:tgtEl>
                                        <p:attrNameLst>
                                          <p:attrName>style.visibility</p:attrName>
                                        </p:attrNameLst>
                                      </p:cBhvr>
                                      <p:to>
                                        <p:strVal val="visible"/>
                                      </p:to>
                                    </p:set>
                                    <p:anim calcmode="lin" valueType="num">
                                      <p:cBhvr additive="repl">
                                        <p:cTn id="25" dur="500" fill="hold"/>
                                        <p:tgtEl>
                                          <p:spTgt spid="25602">
                                            <p:txEl>
                                              <p:pRg st="2" end="2"/>
                                            </p:txEl>
                                          </p:spTgt>
                                        </p:tgtEl>
                                        <p:attrNameLst>
                                          <p:attrName>ppt_x</p:attrName>
                                        </p:attrNameLst>
                                      </p:cBhvr>
                                      <p:tavLst>
                                        <p:tav tm="100000">
                                          <p:val>
                                            <p:strVal val="#ppt_x"/>
                                          </p:val>
                                        </p:tav>
                                        <p:tav>
                                          <p:val>
                                            <p:strVal val="#ppt_x"/>
                                          </p:val>
                                        </p:tav>
                                      </p:tavLst>
                                    </p:anim>
                                    <p:anim calcmode="lin" valueType="num">
                                      <p:cBhvr additive="repl">
                                        <p:cTn id="26" dur="500" fill="hold"/>
                                        <p:tgtEl>
                                          <p:spTgt spid="25602">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additive="repl">
                                        <p:cTn id="30" dur="1" fill="hold">
                                          <p:stCondLst>
                                            <p:cond delay="0"/>
                                          </p:stCondLst>
                                        </p:cTn>
                                        <p:tgtEl>
                                          <p:spTgt spid="25603"/>
                                        </p:tgtEl>
                                        <p:attrNameLst>
                                          <p:attrName>style.visibility</p:attrName>
                                        </p:attrNameLst>
                                      </p:cBhvr>
                                      <p:to>
                                        <p:strVal val="visible"/>
                                      </p:to>
                                    </p:set>
                                    <p:animEffect transition="in" filter="box(in)">
                                      <p:cBhvr additive="repl">
                                        <p:cTn id="31" dur="500"/>
                                        <p:tgtEl>
                                          <p:spTgt spid="2560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6" fill="hold" nodeType="clickEffect">
                                  <p:stCondLst>
                                    <p:cond delay="0"/>
                                  </p:stCondLst>
                                  <p:childTnLst>
                                    <p:set>
                                      <p:cBhvr additive="repl">
                                        <p:cTn id="35" dur="1" fill="hold">
                                          <p:stCondLst>
                                            <p:cond delay="0"/>
                                          </p:stCondLst>
                                        </p:cTn>
                                        <p:tgtEl>
                                          <p:spTgt spid="25604"/>
                                        </p:tgtEl>
                                        <p:attrNameLst>
                                          <p:attrName>style.visibility</p:attrName>
                                        </p:attrNameLst>
                                      </p:cBhvr>
                                      <p:to>
                                        <p:strVal val="visible"/>
                                      </p:to>
                                    </p:set>
                                    <p:animEffect transition="in" filter="barn(inHorizontal)">
                                      <p:cBhvr additive="repl">
                                        <p:cTn id="36"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285750" y="0"/>
            <a:ext cx="8229600" cy="4525963"/>
          </a:xfrm>
        </p:spPr>
        <p:txBody>
          <a:bodyPr/>
          <a:lstStyle/>
          <a:p>
            <a:pPr marL="341313" indent="-341313" eaLnBrk="1" hangingPunct="1">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dirty="0" err="1" smtClean="0"/>
              <a:t>Ptice</a:t>
            </a:r>
            <a:r>
              <a:rPr lang="en-US" sz="2800" dirty="0" smtClean="0"/>
              <a:t> </a:t>
            </a:r>
            <a:r>
              <a:rPr lang="en-US" sz="2800" dirty="0" err="1" smtClean="0"/>
              <a:t>polažu</a:t>
            </a:r>
            <a:r>
              <a:rPr lang="en-US" sz="2800" dirty="0" smtClean="0"/>
              <a:t> </a:t>
            </a:r>
            <a:r>
              <a:rPr lang="en-US" sz="2800" dirty="0" err="1" smtClean="0"/>
              <a:t>jaja</a:t>
            </a:r>
            <a:r>
              <a:rPr lang="en-US" sz="2800" dirty="0" smtClean="0"/>
              <a:t> u </a:t>
            </a:r>
            <a:r>
              <a:rPr lang="en-US" sz="2800" b="1" dirty="0" err="1" smtClean="0">
                <a:solidFill>
                  <a:srgbClr val="FF8080"/>
                </a:solidFill>
                <a:effectLst>
                  <a:outerShdw blurRad="38100" dist="38100" dir="2700000" algn="tl">
                    <a:srgbClr val="C0C0C0"/>
                  </a:outerShdw>
                </a:effectLst>
              </a:rPr>
              <a:t>gnezdo</a:t>
            </a:r>
            <a:endParaRPr lang="en-US" sz="2800" b="1" dirty="0" smtClean="0">
              <a:solidFill>
                <a:srgbClr val="FF8080"/>
              </a:solidFill>
              <a:effectLst>
                <a:outerShdw blurRad="38100" dist="38100" dir="2700000" algn="tl">
                  <a:srgbClr val="C0C0C0"/>
                </a:outerShdw>
              </a:effectLst>
            </a:endParaRPr>
          </a:p>
          <a:p>
            <a:pPr marL="341313" indent="-341313" eaLnBrk="1" hangingPunct="1">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b="1" dirty="0" err="1" smtClean="0">
                <a:solidFill>
                  <a:srgbClr val="FF8080"/>
                </a:solidFill>
                <a:effectLst>
                  <a:outerShdw blurRad="38100" dist="38100" dir="2700000" algn="tl">
                    <a:srgbClr val="C0C0C0"/>
                  </a:outerShdw>
                </a:effectLst>
              </a:rPr>
              <a:t>Ženka</a:t>
            </a:r>
            <a:r>
              <a:rPr lang="en-US" sz="2800" dirty="0" smtClean="0"/>
              <a:t> (</a:t>
            </a:r>
            <a:r>
              <a:rPr lang="en-US" sz="2800" dirty="0" err="1" smtClean="0"/>
              <a:t>najčešće</a:t>
            </a:r>
            <a:r>
              <a:rPr lang="en-US" sz="2800" dirty="0" smtClean="0"/>
              <a:t>) </a:t>
            </a:r>
            <a:r>
              <a:rPr lang="en-US" sz="2800" dirty="0" err="1" smtClean="0"/>
              <a:t>leži</a:t>
            </a:r>
            <a:r>
              <a:rPr lang="en-US" sz="2800" dirty="0" smtClean="0"/>
              <a:t> </a:t>
            </a:r>
            <a:r>
              <a:rPr lang="en-US" sz="2800" dirty="0" err="1" smtClean="0"/>
              <a:t>na</a:t>
            </a:r>
            <a:r>
              <a:rPr lang="en-US" sz="2800" dirty="0" smtClean="0"/>
              <a:t> </a:t>
            </a:r>
            <a:r>
              <a:rPr lang="en-US" sz="2800" dirty="0" err="1" smtClean="0"/>
              <a:t>jajima</a:t>
            </a:r>
            <a:endParaRPr lang="en-US" sz="2800" dirty="0" smtClean="0"/>
          </a:p>
          <a:p>
            <a:pPr marL="341313" indent="-341313" eaLnBrk="1" hangingPunct="1">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dirty="0" err="1" smtClean="0"/>
              <a:t>Nakon</a:t>
            </a:r>
            <a:r>
              <a:rPr lang="en-US" sz="2800" dirty="0" smtClean="0"/>
              <a:t> </a:t>
            </a:r>
            <a:r>
              <a:rPr lang="en-US" sz="2800" dirty="0" err="1" smtClean="0"/>
              <a:t>nekoliko</a:t>
            </a:r>
            <a:r>
              <a:rPr lang="en-US" sz="2800" dirty="0" smtClean="0"/>
              <a:t> </a:t>
            </a:r>
            <a:r>
              <a:rPr lang="en-US" sz="2800" dirty="0" err="1" smtClean="0"/>
              <a:t>sedmica</a:t>
            </a:r>
            <a:r>
              <a:rPr lang="en-US" sz="2800" dirty="0" smtClean="0"/>
              <a:t>, </a:t>
            </a:r>
            <a:r>
              <a:rPr lang="en-US" sz="2800" dirty="0" err="1" smtClean="0"/>
              <a:t>iz</a:t>
            </a:r>
            <a:r>
              <a:rPr lang="en-US" sz="2800" dirty="0" smtClean="0"/>
              <a:t> </a:t>
            </a:r>
            <a:r>
              <a:rPr lang="en-US" sz="2800" dirty="0" err="1" smtClean="0"/>
              <a:t>jaja</a:t>
            </a:r>
            <a:r>
              <a:rPr lang="en-US" sz="2800" dirty="0" smtClean="0"/>
              <a:t> se </a:t>
            </a:r>
            <a:r>
              <a:rPr lang="en-US" sz="2800" dirty="0" err="1" smtClean="0"/>
              <a:t>izlegu</a:t>
            </a:r>
            <a:r>
              <a:rPr lang="en-US" sz="2800" dirty="0" smtClean="0"/>
              <a:t> </a:t>
            </a:r>
            <a:r>
              <a:rPr lang="en-US" sz="2800" dirty="0" err="1" smtClean="0"/>
              <a:t>ptići</a:t>
            </a:r>
            <a:endParaRPr lang="en-US" sz="2800" dirty="0" smtClean="0"/>
          </a:p>
        </p:txBody>
      </p:sp>
      <p:pic>
        <p:nvPicPr>
          <p:cNvPr id="276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1938" y="1643063"/>
            <a:ext cx="45339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188" y="1643063"/>
            <a:ext cx="29670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33"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comb/>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anim calcmode="lin" valueType="num">
                                      <p:cBhvr additive="repl">
                                        <p:cTn id="7" dur="500" fill="hold"/>
                                        <p:tgtEl>
                                          <p:spTgt spid="27650">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7650">
                                            <p:txEl>
                                              <p:pRg st="0" end="0"/>
                                            </p:txEl>
                                          </p:spTgt>
                                        </p:tgtEl>
                                        <p:attrNameLst>
                                          <p:attrName>ppt_y</p:attrName>
                                        </p:attrNameLst>
                                      </p:cBhvr>
                                      <p:tavLst>
                                        <p:tav tm="100000">
                                          <p:val>
                                            <p:strVal val="1+#ppt_h/2"/>
                                          </p:val>
                                        </p:tav>
                                        <p:tav>
                                          <p:val>
                                            <p:strVal val="#ppt_y"/>
                                          </p:val>
                                        </p:tav>
                                      </p:tavLst>
                                    </p:anim>
                                  </p:childTnLst>
                                </p:cTn>
                              </p:par>
                              <p:par>
                                <p:cTn id="9" presetID="2" presetClass="entr" presetSubtype="4" fill="hold" nodeType="withEffect">
                                  <p:stCondLst>
                                    <p:cond delay="0"/>
                                  </p:stCondLst>
                                  <p:childTnLst>
                                    <p:set>
                                      <p:cBhvr additive="repl">
                                        <p:cTn id="10" dur="1" fill="hold">
                                          <p:stCondLst>
                                            <p:cond delay="0"/>
                                          </p:stCondLst>
                                        </p:cTn>
                                        <p:tgtEl>
                                          <p:spTgt spid="27650">
                                            <p:txEl>
                                              <p:pRg st="1" end="1"/>
                                            </p:txEl>
                                          </p:spTgt>
                                        </p:tgtEl>
                                        <p:attrNameLst>
                                          <p:attrName>style.visibility</p:attrName>
                                        </p:attrNameLst>
                                      </p:cBhvr>
                                      <p:to>
                                        <p:strVal val="visible"/>
                                      </p:to>
                                    </p:set>
                                    <p:anim calcmode="lin" valueType="num">
                                      <p:cBhvr additive="repl">
                                        <p:cTn id="11" dur="500" fill="hold"/>
                                        <p:tgtEl>
                                          <p:spTgt spid="27650">
                                            <p:txEl>
                                              <p:pRg st="1" end="1"/>
                                            </p:txEl>
                                          </p:spTgt>
                                        </p:tgtEl>
                                        <p:attrNameLst>
                                          <p:attrName>ppt_x</p:attrName>
                                        </p:attrNameLst>
                                      </p:cBhvr>
                                      <p:tavLst>
                                        <p:tav tm="100000">
                                          <p:val>
                                            <p:strVal val="#ppt_x"/>
                                          </p:val>
                                        </p:tav>
                                        <p:tav>
                                          <p:val>
                                            <p:strVal val="#ppt_x"/>
                                          </p:val>
                                        </p:tav>
                                      </p:tavLst>
                                    </p:anim>
                                    <p:anim calcmode="lin" valueType="num">
                                      <p:cBhvr additive="repl">
                                        <p:cTn id="12" dur="500" fill="hold"/>
                                        <p:tgtEl>
                                          <p:spTgt spid="27650">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additive="repl">
                                        <p:cTn id="16" dur="1" fill="hold">
                                          <p:stCondLst>
                                            <p:cond delay="0"/>
                                          </p:stCondLst>
                                        </p:cTn>
                                        <p:tgtEl>
                                          <p:spTgt spid="27651"/>
                                        </p:tgtEl>
                                        <p:attrNameLst>
                                          <p:attrName>style.visibility</p:attrName>
                                        </p:attrNameLst>
                                      </p:cBhvr>
                                      <p:to>
                                        <p:strVal val="visible"/>
                                      </p:to>
                                    </p:set>
                                    <p:animEffect transition="in" filter="randombar(horizontal)">
                                      <p:cBhvr additive="repl">
                                        <p:cTn id="17" dur="500"/>
                                        <p:tgtEl>
                                          <p:spTgt spid="276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additive="repl">
                                        <p:cTn id="21" dur="1" fill="hold">
                                          <p:stCondLst>
                                            <p:cond delay="0"/>
                                          </p:stCondLst>
                                        </p:cTn>
                                        <p:tgtEl>
                                          <p:spTgt spid="27650">
                                            <p:txEl>
                                              <p:pRg st="2" end="2"/>
                                            </p:txEl>
                                          </p:spTgt>
                                        </p:tgtEl>
                                        <p:attrNameLst>
                                          <p:attrName>style.visibility</p:attrName>
                                        </p:attrNameLst>
                                      </p:cBhvr>
                                      <p:to>
                                        <p:strVal val="visible"/>
                                      </p:to>
                                    </p:set>
                                    <p:anim calcmode="lin" valueType="num">
                                      <p:cBhvr additive="repl">
                                        <p:cTn id="22" dur="500" fill="hold"/>
                                        <p:tgtEl>
                                          <p:spTgt spid="27650">
                                            <p:txEl>
                                              <p:pRg st="2" end="2"/>
                                            </p:txEl>
                                          </p:spTgt>
                                        </p:tgtEl>
                                        <p:attrNameLst>
                                          <p:attrName>ppt_x</p:attrName>
                                        </p:attrNameLst>
                                      </p:cBhvr>
                                      <p:tavLst>
                                        <p:tav tm="100000">
                                          <p:val>
                                            <p:strVal val="#ppt_x"/>
                                          </p:val>
                                        </p:tav>
                                        <p:tav>
                                          <p:val>
                                            <p:strVal val="#ppt_x"/>
                                          </p:val>
                                        </p:tav>
                                      </p:tavLst>
                                    </p:anim>
                                    <p:anim calcmode="lin" valueType="num">
                                      <p:cBhvr additive="repl">
                                        <p:cTn id="23" dur="500" fill="hold"/>
                                        <p:tgtEl>
                                          <p:spTgt spid="27650">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additive="repl">
                                        <p:cTn id="27" dur="1" fill="hold">
                                          <p:stCondLst>
                                            <p:cond delay="0"/>
                                          </p:stCondLst>
                                        </p:cTn>
                                        <p:tgtEl>
                                          <p:spTgt spid="27652"/>
                                        </p:tgtEl>
                                        <p:attrNameLst>
                                          <p:attrName>style.visibility</p:attrName>
                                        </p:attrNameLst>
                                      </p:cBhvr>
                                      <p:to>
                                        <p:strVal val="visible"/>
                                      </p:to>
                                    </p:set>
                                    <p:animEffect transition="in" filter="diamond(in)">
                                      <p:cBhvr additive="repl">
                                        <p:cTn id="28"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357188" y="285750"/>
            <a:ext cx="8229600" cy="4525963"/>
          </a:xfrm>
        </p:spPr>
        <p:txBody>
          <a:bodyPr/>
          <a:lstStyle/>
          <a:p>
            <a:pPr marL="341313" indent="-341313" eaLnBrk="1" hangingPunct="1">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mtClean="0"/>
              <a:t>Jaje je spolja zaštićeno </a:t>
            </a:r>
            <a:r>
              <a:rPr lang="en-US" b="1" smtClean="0">
                <a:solidFill>
                  <a:srgbClr val="FF8080"/>
                </a:solidFill>
                <a:effectLst>
                  <a:outerShdw blurRad="38100" dist="38100" dir="2700000" algn="tl">
                    <a:srgbClr val="C0C0C0"/>
                  </a:outerShdw>
                </a:effectLst>
              </a:rPr>
              <a:t>krečnjačkom ljuskom</a:t>
            </a:r>
            <a:r>
              <a:rPr lang="en-US" smtClean="0"/>
              <a:t>, ispod su </a:t>
            </a:r>
            <a:r>
              <a:rPr lang="en-US" b="1" smtClean="0">
                <a:solidFill>
                  <a:srgbClr val="FF8080"/>
                </a:solidFill>
                <a:effectLst>
                  <a:outerShdw blurRad="38100" dist="38100" dir="2700000" algn="tl">
                    <a:srgbClr val="C0C0C0"/>
                  </a:outerShdw>
                </a:effectLst>
              </a:rPr>
              <a:t>kožasta</a:t>
            </a:r>
            <a:r>
              <a:rPr lang="en-US" smtClean="0"/>
              <a:t> i </a:t>
            </a:r>
            <a:r>
              <a:rPr lang="en-US" b="1" smtClean="0">
                <a:solidFill>
                  <a:srgbClr val="FF8080"/>
                </a:solidFill>
                <a:effectLst>
                  <a:outerShdw blurRad="38100" dist="38100" dir="2700000" algn="tl">
                    <a:srgbClr val="C0C0C0"/>
                  </a:outerShdw>
                </a:effectLst>
              </a:rPr>
              <a:t>belančevinasta opna</a:t>
            </a:r>
          </a:p>
          <a:p>
            <a:pPr marL="341313" indent="-341313" eaLnBrk="1" hangingPunct="1">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smtClean="0">
                <a:solidFill>
                  <a:srgbClr val="FF8080"/>
                </a:solidFill>
                <a:effectLst>
                  <a:outerShdw blurRad="38100" dist="38100" dir="2700000" algn="tl">
                    <a:srgbClr val="C0C0C0"/>
                  </a:outerShdw>
                </a:effectLst>
              </a:rPr>
              <a:t>Žumance</a:t>
            </a:r>
            <a:r>
              <a:rPr lang="en-US" smtClean="0"/>
              <a:t> sadrži hranljive materije</a:t>
            </a:r>
          </a:p>
          <a:p>
            <a:pPr marL="341313" indent="-341313" eaLnBrk="1" hangingPunct="1">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mtClean="0"/>
          </a:p>
        </p:txBody>
      </p:sp>
      <p:pic>
        <p:nvPicPr>
          <p:cNvPr id="307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16" y="2643182"/>
            <a:ext cx="3505194" cy="30623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0180"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wip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0722">
                                            <p:txEl>
                                              <p:pRg st="0" end="0"/>
                                            </p:txEl>
                                          </p:spTgt>
                                        </p:tgtEl>
                                        <p:attrNameLst>
                                          <p:attrName>style.visibility</p:attrName>
                                        </p:attrNameLst>
                                      </p:cBhvr>
                                      <p:to>
                                        <p:strVal val="visible"/>
                                      </p:to>
                                    </p:set>
                                    <p:anim calcmode="lin" valueType="num">
                                      <p:cBhvr additive="repl">
                                        <p:cTn id="7" dur="500" fill="hold"/>
                                        <p:tgtEl>
                                          <p:spTgt spid="30722">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3072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additive="repl">
                                        <p:cTn id="12" dur="1" fill="hold">
                                          <p:stCondLst>
                                            <p:cond delay="0"/>
                                          </p:stCondLst>
                                        </p:cTn>
                                        <p:tgtEl>
                                          <p:spTgt spid="30723"/>
                                        </p:tgtEl>
                                        <p:attrNameLst>
                                          <p:attrName>style.visibility</p:attrName>
                                        </p:attrNameLst>
                                      </p:cBhvr>
                                      <p:to>
                                        <p:strVal val="visible"/>
                                      </p:to>
                                    </p:set>
                                    <p:animEffect transition="in" filter="checkerboard(across)">
                                      <p:cBhvr additive="repl">
                                        <p:cTn id="13" dur="500"/>
                                        <p:tgtEl>
                                          <p:spTgt spid="307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additive="repl">
                                        <p:cTn id="17" dur="1" fill="hold">
                                          <p:stCondLst>
                                            <p:cond delay="0"/>
                                          </p:stCondLst>
                                        </p:cTn>
                                        <p:tgtEl>
                                          <p:spTgt spid="30722">
                                            <p:txEl>
                                              <p:pRg st="1" end="1"/>
                                            </p:txEl>
                                          </p:spTgt>
                                        </p:tgtEl>
                                        <p:attrNameLst>
                                          <p:attrName>style.visibility</p:attrName>
                                        </p:attrNameLst>
                                      </p:cBhvr>
                                      <p:to>
                                        <p:strVal val="visible"/>
                                      </p:to>
                                    </p:set>
                                    <p:anim calcmode="lin" valueType="num">
                                      <p:cBhvr additive="repl">
                                        <p:cTn id="18" dur="500" fill="hold"/>
                                        <p:tgtEl>
                                          <p:spTgt spid="30722">
                                            <p:txEl>
                                              <p:pRg st="1" end="1"/>
                                            </p:txEl>
                                          </p:spTgt>
                                        </p:tgtEl>
                                        <p:attrNameLst>
                                          <p:attrName>ppt_x</p:attrName>
                                        </p:attrNameLst>
                                      </p:cBhvr>
                                      <p:tavLst>
                                        <p:tav tm="100000">
                                          <p:val>
                                            <p:strVal val="#ppt_x"/>
                                          </p:val>
                                        </p:tav>
                                        <p:tav>
                                          <p:val>
                                            <p:strVal val="#ppt_x"/>
                                          </p:val>
                                        </p:tav>
                                      </p:tavLst>
                                    </p:anim>
                                    <p:anim calcmode="lin" valueType="num">
                                      <p:cBhvr additive="repl">
                                        <p:cTn id="19" dur="500" fill="hold"/>
                                        <p:tgtEl>
                                          <p:spTgt spid="30722">
                                            <p:txEl>
                                              <p:pRg st="1" end="1"/>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457200" y="274638"/>
            <a:ext cx="8229600" cy="1143000"/>
          </a:xfrm>
        </p:spPr>
        <p:txBody>
          <a:bodyPr/>
          <a:lstStyle/>
          <a:p>
            <a:pPr eaLnBrk="1" hangingPunct="1"/>
            <a:endParaRPr lang="en-US" altLang="en-US" smtClean="0"/>
          </a:p>
        </p:txBody>
      </p:sp>
      <p:sp>
        <p:nvSpPr>
          <p:cNvPr id="52227" name="Rectangle 2"/>
          <p:cNvSpPr>
            <a:spLocks noGrp="1" noChangeArrowheads="1"/>
          </p:cNvSpPr>
          <p:nvPr>
            <p:ph type="body" idx="1"/>
          </p:nvPr>
        </p:nvSpPr>
        <p:spPr>
          <a:xfrm>
            <a:off x="457200" y="1600200"/>
            <a:ext cx="8229600" cy="4525963"/>
          </a:xfrm>
        </p:spPr>
        <p:txBody>
          <a:bodyPr/>
          <a:lstStyle/>
          <a:p>
            <a:pPr eaLnBrk="1" hangingPunct="1">
              <a:buFont typeface="Times New Roman" panose="02020603050405020304" pitchFamily="18" charset="0"/>
              <a:buNone/>
            </a:pPr>
            <a:endParaRPr lang="en-US" altLang="en-US" smtClean="0"/>
          </a:p>
        </p:txBody>
      </p:sp>
      <p:pic>
        <p:nvPicPr>
          <p:cNvPr id="5222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wedge/>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wheel spokes="1"/>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457200" y="0"/>
            <a:ext cx="8229600" cy="72707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b="1" smtClean="0">
                <a:solidFill>
                  <a:srgbClr val="800000"/>
                </a:solidFill>
              </a:rPr>
              <a:t>Seobe ptica</a:t>
            </a:r>
          </a:p>
        </p:txBody>
      </p:sp>
      <p:sp>
        <p:nvSpPr>
          <p:cNvPr id="33794" name="Rectangle 2"/>
          <p:cNvSpPr>
            <a:spLocks noGrp="1" noChangeArrowheads="1"/>
          </p:cNvSpPr>
          <p:nvPr>
            <p:ph type="body" idx="1"/>
          </p:nvPr>
        </p:nvSpPr>
        <p:spPr>
          <a:xfrm>
            <a:off x="-79375" y="571500"/>
            <a:ext cx="9223375"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smtClean="0"/>
              <a:t>Mnoge vrste nisu u stanju da u različitim uslovima održe stalnu telesnu temperaturu</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smtClean="0"/>
              <a:t>Takve vrste se krajem leta sele u toplije krajeve-</a:t>
            </a:r>
            <a:r>
              <a:rPr lang="en-US" altLang="en-US" sz="2800" b="1" smtClean="0">
                <a:solidFill>
                  <a:srgbClr val="800000"/>
                </a:solidFill>
              </a:rPr>
              <a:t>selice </a:t>
            </a:r>
            <a:r>
              <a:rPr lang="en-US" altLang="en-US" sz="2800" smtClean="0"/>
              <a:t>(laste, rode, slavuji, kukavice</a:t>
            </a:r>
            <a:r>
              <a:rPr lang="en-US" altLang="en-US" smtClean="0"/>
              <a:t>...)</a:t>
            </a:r>
          </a:p>
        </p:txBody>
      </p:sp>
      <p:pic>
        <p:nvPicPr>
          <p:cNvPr id="337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2428875"/>
            <a:ext cx="32718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79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7625" y="2428875"/>
            <a:ext cx="4791075"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6"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cut/>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3793">
                                            <p:txEl>
                                              <p:pRg st="0" end="0"/>
                                            </p:txEl>
                                          </p:spTgt>
                                        </p:tgtEl>
                                        <p:attrNameLst>
                                          <p:attrName>style.visibility</p:attrName>
                                        </p:attrNameLst>
                                      </p:cBhvr>
                                      <p:to>
                                        <p:strVal val="visible"/>
                                      </p:to>
                                    </p:set>
                                    <p:anim calcmode="lin" valueType="num">
                                      <p:cBhvr additive="repl">
                                        <p:cTn id="7" dur="500" fill="hold"/>
                                        <p:tgtEl>
                                          <p:spTgt spid="33793">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33793">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33794">
                                            <p:txEl>
                                              <p:pRg st="0" end="0"/>
                                            </p:txEl>
                                          </p:spTgt>
                                        </p:tgtEl>
                                        <p:attrNameLst>
                                          <p:attrName>style.visibility</p:attrName>
                                        </p:attrNameLst>
                                      </p:cBhvr>
                                      <p:to>
                                        <p:strVal val="visible"/>
                                      </p:to>
                                    </p:set>
                                    <p:anim calcmode="lin" valueType="num">
                                      <p:cBhvr additive="repl">
                                        <p:cTn id="13" dur="500" fill="hold"/>
                                        <p:tgtEl>
                                          <p:spTgt spid="33794">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3379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33794">
                                            <p:txEl>
                                              <p:pRg st="1" end="1"/>
                                            </p:txEl>
                                          </p:spTgt>
                                        </p:tgtEl>
                                        <p:attrNameLst>
                                          <p:attrName>style.visibility</p:attrName>
                                        </p:attrNameLst>
                                      </p:cBhvr>
                                      <p:to>
                                        <p:strVal val="visible"/>
                                      </p:to>
                                    </p:set>
                                    <p:anim calcmode="lin" valueType="num">
                                      <p:cBhvr additive="repl">
                                        <p:cTn id="19" dur="500" fill="hold"/>
                                        <p:tgtEl>
                                          <p:spTgt spid="33794">
                                            <p:txEl>
                                              <p:pRg st="1" end="1"/>
                                            </p:txEl>
                                          </p:spTgt>
                                        </p:tgtEl>
                                        <p:attrNameLst>
                                          <p:attrName>ppt_x</p:attrName>
                                        </p:attrNameLst>
                                      </p:cBhvr>
                                      <p:tavLst>
                                        <p:tav tm="100000">
                                          <p:val>
                                            <p:strVal val="#ppt_x"/>
                                          </p:val>
                                        </p:tav>
                                        <p:tav>
                                          <p:val>
                                            <p:strVal val="#ppt_x"/>
                                          </p:val>
                                        </p:tav>
                                      </p:tavLst>
                                    </p:anim>
                                    <p:anim calcmode="lin" valueType="num">
                                      <p:cBhvr additive="repl">
                                        <p:cTn id="20" dur="500" fill="hold"/>
                                        <p:tgtEl>
                                          <p:spTgt spid="33794">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additive="repl">
                                        <p:cTn id="24" dur="1" fill="hold">
                                          <p:stCondLst>
                                            <p:cond delay="0"/>
                                          </p:stCondLst>
                                        </p:cTn>
                                        <p:tgtEl>
                                          <p:spTgt spid="33795"/>
                                        </p:tgtEl>
                                        <p:attrNameLst>
                                          <p:attrName>style.visibility</p:attrName>
                                        </p:attrNameLst>
                                      </p:cBhvr>
                                      <p:to>
                                        <p:strVal val="visible"/>
                                      </p:to>
                                    </p:set>
                                    <p:animEffect transition="in" filter="randombar(horizontal)">
                                      <p:cBhvr additive="repl">
                                        <p:cTn id="25" dur="500"/>
                                        <p:tgtEl>
                                          <p:spTgt spid="3379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fill="hold" nodeType="clickEffect">
                                  <p:stCondLst>
                                    <p:cond delay="0"/>
                                  </p:stCondLst>
                                  <p:childTnLst>
                                    <p:set>
                                      <p:cBhvr additive="repl">
                                        <p:cTn id="29" dur="1" fill="hold">
                                          <p:stCondLst>
                                            <p:cond delay="0"/>
                                          </p:stCondLst>
                                        </p:cTn>
                                        <p:tgtEl>
                                          <p:spTgt spid="33796"/>
                                        </p:tgtEl>
                                        <p:attrNameLst>
                                          <p:attrName>style.visibility</p:attrName>
                                        </p:attrNameLst>
                                      </p:cBhvr>
                                      <p:to>
                                        <p:strVal val="visible"/>
                                      </p:to>
                                    </p:set>
                                    <p:anim calcmode="lin" valueType="num">
                                      <p:cBhvr additive="repl">
                                        <p:cTn id="30" dur="1000" fill="hold"/>
                                        <p:tgtEl>
                                          <p:spTgt spid="33796"/>
                                        </p:tgtEl>
                                        <p:attrNameLst>
                                          <p:attrName>ppt_w</p:attrName>
                                        </p:attrNameLst>
                                      </p:cBhvr>
                                      <p:tavLst>
                                        <p:tav tm="100000">
                                          <p:val>
                                            <p:strVal val="0"/>
                                          </p:val>
                                        </p:tav>
                                        <p:tav>
                                          <p:val>
                                            <p:strVal val="#ppt_w"/>
                                          </p:val>
                                        </p:tav>
                                      </p:tavLst>
                                    </p:anim>
                                    <p:anim calcmode="lin" valueType="num">
                                      <p:cBhvr additive="repl">
                                        <p:cTn id="31" dur="1000" fill="hold"/>
                                        <p:tgtEl>
                                          <p:spTgt spid="33796"/>
                                        </p:tgtEl>
                                        <p:attrNameLst>
                                          <p:attrName>ppt_h</p:attrName>
                                        </p:attrNameLst>
                                      </p:cBhvr>
                                      <p:tavLst>
                                        <p:tav tm="100000">
                                          <p:val>
                                            <p:strVal val="0"/>
                                          </p:val>
                                        </p:tav>
                                        <p:tav>
                                          <p:val>
                                            <p:strVal val="#ppt_h"/>
                                          </p:val>
                                        </p:tav>
                                      </p:tavLst>
                                    </p:anim>
                                    <p:anim calcmode="lin" valueType="num">
                                      <p:cBhvr additive="repl">
                                        <p:cTn id="32" dur="1000" fill="hold"/>
                                        <p:tgtEl>
                                          <p:spTgt spid="33796"/>
                                        </p:tgtEl>
                                        <p:attrNameLst>
                                          <p:attrName>ppt_x</p:attrName>
                                        </p:attrNameLst>
                                      </p:cBhvr>
                                      <p:tavLst>
                                        <p:tav tm="0" fmla="#ppt_x+(cos(-2*pi*(1-$))*-#ppt_x-sin(-2*pi*(1-$))*(1-#ppt_y))*(1-$)">
                                          <p:val>
                                            <p:strVal val="0"/>
                                          </p:val>
                                        </p:tav>
                                        <p:tav tm="100000">
                                          <p:val>
                                            <p:strVal val="1"/>
                                          </p:val>
                                        </p:tav>
                                      </p:tavLst>
                                    </p:anim>
                                    <p:anim calcmode="lin" valueType="num">
                                      <p:cBhvr additive="repl">
                                        <p:cTn id="33" dur="1000" fill="hold"/>
                                        <p:tgtEl>
                                          <p:spTgt spid="33796"/>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323850" y="274638"/>
            <a:ext cx="85248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a:spcBef>
                <a:spcPts val="8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b="1">
                <a:solidFill>
                  <a:srgbClr val="800000"/>
                </a:solidFill>
              </a:rPr>
              <a:t>Stanarice</a:t>
            </a:r>
            <a:r>
              <a:rPr lang="en-US" altLang="en-US"/>
              <a:t> su ptice koje na istom mestu ostaju tokom čitave godine (vrane, vrapci, senice, gugutke...)</a:t>
            </a:r>
          </a:p>
        </p:txBody>
      </p:sp>
      <p:pic>
        <p:nvPicPr>
          <p:cNvPr id="348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71625"/>
            <a:ext cx="41433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188" y="1785938"/>
            <a:ext cx="307181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3"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randomBar dir="vert"/>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4817">
                                            <p:txEl>
                                              <p:pRg st="0" end="0"/>
                                            </p:txEl>
                                          </p:spTgt>
                                        </p:tgtEl>
                                        <p:attrNameLst>
                                          <p:attrName>style.visibility</p:attrName>
                                        </p:attrNameLst>
                                      </p:cBhvr>
                                      <p:to>
                                        <p:strVal val="visible"/>
                                      </p:to>
                                    </p:set>
                                    <p:anim calcmode="lin" valueType="num">
                                      <p:cBhvr additive="repl">
                                        <p:cTn id="7" dur="500" fill="hold"/>
                                        <p:tgtEl>
                                          <p:spTgt spid="34817">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3481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additive="repl">
                                        <p:cTn id="12" dur="1" fill="hold">
                                          <p:stCondLst>
                                            <p:cond delay="0"/>
                                          </p:stCondLst>
                                        </p:cTn>
                                        <p:tgtEl>
                                          <p:spTgt spid="34819"/>
                                        </p:tgtEl>
                                        <p:attrNameLst>
                                          <p:attrName>style.visibility</p:attrName>
                                        </p:attrNameLst>
                                      </p:cBhvr>
                                      <p:to>
                                        <p:strVal val="visible"/>
                                      </p:to>
                                    </p:set>
                                    <p:animEffect transition="in" filter="diamond(in)">
                                      <p:cBhvr additive="repl">
                                        <p:cTn id="13" dur="2000"/>
                                        <p:tgtEl>
                                          <p:spTgt spid="348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additive="repl">
                                        <p:cTn id="17" dur="1" fill="hold">
                                          <p:stCondLst>
                                            <p:cond delay="0"/>
                                          </p:stCondLst>
                                        </p:cTn>
                                        <p:tgtEl>
                                          <p:spTgt spid="34818"/>
                                        </p:tgtEl>
                                        <p:attrNameLst>
                                          <p:attrName>style.visibility</p:attrName>
                                        </p:attrNameLst>
                                      </p:cBhvr>
                                      <p:to>
                                        <p:strVal val="visible"/>
                                      </p:to>
                                    </p:set>
                                    <p:animEffect transition="in" filter="strips(downLeft)">
                                      <p:cBhvr additive="repl">
                                        <p:cTn id="18"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28625" y="0"/>
            <a:ext cx="8228013" cy="1141413"/>
          </a:xfrm>
        </p:spPr>
        <p:txBody>
          <a:bodyPr/>
          <a:lstStyle/>
          <a:p>
            <a:r>
              <a:rPr lang="sr-Latn-RS" altLang="en-US" smtClean="0"/>
              <a:t>Ptice Neletacice</a:t>
            </a:r>
            <a:endParaRPr lang="en-US" altLang="en-US" smtClean="0"/>
          </a:p>
        </p:txBody>
      </p:sp>
      <p:sp>
        <p:nvSpPr>
          <p:cNvPr id="60419" name="Content Placeholder 2"/>
          <p:cNvSpPr>
            <a:spLocks noGrp="1"/>
          </p:cNvSpPr>
          <p:nvPr>
            <p:ph idx="1"/>
          </p:nvPr>
        </p:nvSpPr>
        <p:spPr>
          <a:xfrm>
            <a:off x="214313" y="928688"/>
            <a:ext cx="8228012" cy="4524375"/>
          </a:xfrm>
        </p:spPr>
        <p:txBody>
          <a:bodyPr/>
          <a:lstStyle/>
          <a:p>
            <a:r>
              <a:rPr lang="vi-VN" altLang="en-US" sz="2000" smtClean="0"/>
              <a:t>Ptice neletačice nastale su od predaka koji su imali sposobnost letenja. Ovim pticama su tokom evolucije zakržljala ili potpuno redukovana krila. Neke ptice neletačice koriste krila kao peraja za plivanje. Imaju duge noge i zato neke brzo trče pa se nazivaju još i trkačicama. Oko 40 postojećih vrsta ptica nema sposobnost letenja. Pera im po izgledu podsećaju na dlake. Postoje različite grupe pera, a osnovne grupe su konturna i donja pera, koja su pticama omogućila ne samo letenje, već i veoma efikasnu toplotnu zaštitu. Ptice, da bi svoje perje održale u dobrom stanju, redovno ih čiste, podmazuju uljem i češljaju kljunom, što se zajedno naziva uređivanje perja. Ptica odbacuje perje (mitari) i zamenjuje ga novim barem </a:t>
            </a:r>
            <a:r>
              <a:rPr lang="vi-VN" altLang="en-US" sz="2400" smtClean="0"/>
              <a:t>jedanput godišnje.</a:t>
            </a:r>
            <a:endParaRPr lang="en-US" altLang="en-US" sz="2400" smtClean="0"/>
          </a:p>
        </p:txBody>
      </p:sp>
      <p:sp>
        <p:nvSpPr>
          <p:cNvPr id="60420" name="Rectangle 3"/>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0" y="346075"/>
            <a:ext cx="9018588" cy="4525963"/>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Najstariji pronađeni fosil ptica pripada praptici </a:t>
            </a:r>
            <a:r>
              <a:rPr lang="en-US" altLang="en-US" b="1" smtClean="0">
                <a:solidFill>
                  <a:srgbClr val="4C1900"/>
                </a:solidFill>
              </a:rPr>
              <a:t>arheopteriksu</a:t>
            </a:r>
            <a:r>
              <a:rPr lang="en-US" altLang="en-US" smtClean="0"/>
              <a:t> (lat. Archaeopteryx lithographica) i star je oko 150 miliona godina</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3313" y="1928813"/>
            <a:ext cx="507206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25" y="1857375"/>
            <a:ext cx="2428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3" name="Rectangle 5"/>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strips dir="ru"/>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122">
                                            <p:txEl>
                                              <p:pRg st="0" end="0"/>
                                            </p:txEl>
                                          </p:spTgt>
                                        </p:tgtEl>
                                        <p:attrNameLst>
                                          <p:attrName>style.visibility</p:attrName>
                                        </p:attrNameLst>
                                      </p:cBhvr>
                                      <p:to>
                                        <p:strVal val="visible"/>
                                      </p:to>
                                    </p:set>
                                    <p:anim calcmode="lin" valueType="num">
                                      <p:cBhvr additive="repl">
                                        <p:cTn id="7" dur="500" fill="hold"/>
                                        <p:tgtEl>
                                          <p:spTgt spid="5122">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512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additive="repl">
                                        <p:cTn id="12" dur="1" fill="hold">
                                          <p:stCondLst>
                                            <p:cond delay="0"/>
                                          </p:stCondLst>
                                        </p:cTn>
                                        <p:tgtEl>
                                          <p:spTgt spid="5124"/>
                                        </p:tgtEl>
                                        <p:attrNameLst>
                                          <p:attrName>style.visibility</p:attrName>
                                        </p:attrNameLst>
                                      </p:cBhvr>
                                      <p:to>
                                        <p:strVal val="visible"/>
                                      </p:to>
                                    </p:set>
                                    <p:animEffect transition="in" filter="diamond(in)">
                                      <p:cBhvr additive="repl">
                                        <p:cTn id="13" dur="2000"/>
                                        <p:tgtEl>
                                          <p:spTgt spid="51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additive="repl">
                                        <p:cTn id="17" dur="1" fill="hold">
                                          <p:stCondLst>
                                            <p:cond delay="0"/>
                                          </p:stCondLst>
                                        </p:cTn>
                                        <p:tgtEl>
                                          <p:spTgt spid="5123"/>
                                        </p:tgtEl>
                                        <p:attrNameLst>
                                          <p:attrName>style.visibility</p:attrName>
                                        </p:attrNameLst>
                                      </p:cBhvr>
                                      <p:to>
                                        <p:strVal val="visible"/>
                                      </p:to>
                                    </p:set>
                                    <p:animEffect transition="in" filter="checkerboard(across)">
                                      <p:cBhvr additive="repl">
                                        <p:cTn id="18"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428625" y="214313"/>
            <a:ext cx="8228013" cy="4524375"/>
          </a:xfrm>
        </p:spPr>
        <p:txBody>
          <a:bodyPr/>
          <a:lstStyle/>
          <a:p>
            <a:r>
              <a:rPr lang="en-US" altLang="en-US" sz="2400" smtClean="0"/>
              <a:t>Oči su glavni čulni organ ptica, razvijeniji nego kod bilo koje druge grupekičmenjaka. Kljun koji je lak i pokretljiv, jeste prepoznatljivo obeležje svake ptice čiji izgled najviše zavisi od načina ishrane njegovog vlasnika. Npr. kupast kljun (za lomljenje semenki), šiljast kljun (za lovljenje riba), tanak kljun (kod onih koje se hrane insektima). Nemaju zube. Nemaju greben na grudnoj kosti. Što se tiče prstiju, na nogama imaju od 2 do 4 prsta, a njihov raspored i oblik zavise od načina života ptice.</a:t>
            </a:r>
          </a:p>
        </p:txBody>
      </p:sp>
      <p:sp>
        <p:nvSpPr>
          <p:cNvPr id="61443" name="Rectangle 3"/>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p:cNvSpPr>
            <a:spLocks noGrp="1"/>
          </p:cNvSpPr>
          <p:nvPr>
            <p:ph type="title"/>
          </p:nvPr>
        </p:nvSpPr>
        <p:spPr>
          <a:xfrm>
            <a:off x="428625" y="0"/>
            <a:ext cx="8228013" cy="1141413"/>
          </a:xfrm>
        </p:spPr>
        <p:txBody>
          <a:bodyPr/>
          <a:lstStyle/>
          <a:p>
            <a:r>
              <a:rPr lang="sr-Latn-RS" altLang="en-US" smtClean="0"/>
              <a:t>Ptice Letacice</a:t>
            </a:r>
            <a:endParaRPr lang="en-US" altLang="en-US" smtClean="0"/>
          </a:p>
        </p:txBody>
      </p:sp>
      <p:sp>
        <p:nvSpPr>
          <p:cNvPr id="62467" name="Content Placeholder 4"/>
          <p:cNvSpPr>
            <a:spLocks noGrp="1"/>
          </p:cNvSpPr>
          <p:nvPr>
            <p:ph idx="1"/>
          </p:nvPr>
        </p:nvSpPr>
        <p:spPr>
          <a:xfrm>
            <a:off x="285750" y="1071563"/>
            <a:ext cx="8228013" cy="4524375"/>
          </a:xfrm>
        </p:spPr>
        <p:txBody>
          <a:bodyPr/>
          <a:lstStyle/>
          <a:p>
            <a:pPr>
              <a:buFont typeface="Times New Roman" panose="02020603050405020304" pitchFamily="18" charset="0"/>
              <a:buNone/>
            </a:pPr>
            <a:r>
              <a:rPr lang="vi-VN" altLang="en-US" sz="2000" smtClean="0"/>
              <a:t> </a:t>
            </a:r>
            <a:r>
              <a:rPr lang="vi-VN" altLang="en-US" sz="2800" smtClean="0"/>
              <a:t>Ptice letačice (Neognathae, Carinatae) je nadred koji obuhvata ptice čija je grudna kost sa dobro razvijenim koštanim grebenom (crista sterni), kobilicom i dobro razvijenim krilima te su dobri letači ili plivači. • Većina recentnih (današnjih) ptica pripada ovom nadredu. • Imaju neognatan nepčani svod i letna pera su prava i kruta zahvaljujući posebnoj građi zastavice.</a:t>
            </a:r>
            <a:endParaRPr lang="en-US" altLang="en-US" sz="2800" smtClean="0"/>
          </a:p>
        </p:txBody>
      </p:sp>
      <p:sp>
        <p:nvSpPr>
          <p:cNvPr id="62468"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357188" y="285750"/>
            <a:ext cx="8228012" cy="4524375"/>
          </a:xfrm>
        </p:spPr>
        <p:txBody>
          <a:bodyPr/>
          <a:lstStyle/>
          <a:p>
            <a:r>
              <a:rPr lang="en-US" altLang="en-US" smtClean="0"/>
              <a:t> </a:t>
            </a:r>
            <a:r>
              <a:rPr lang="en-US" altLang="en-US" sz="2400" smtClean="0"/>
              <a:t>Letačicama pripadaju : • Golubovi (golub, gugutka, grlica) • Koke (domaća kokoš, ćurka, fazan, jarebica, paun, prepelica, mali i veliki tetreb) • Plovuše (patka, guska) • Čaplje (roda, bela i siva čaplja, kašikara) • Detlići (žune) • Dnevne grabljivice (orao, jastreb, kobac, soko, mišar) • Noćne grabljivice (sova) • Pevačice (laste, vrapci, senice, kosovi, slavuj, vrane, gavrani)</a:t>
            </a:r>
          </a:p>
        </p:txBody>
      </p:sp>
      <p:sp>
        <p:nvSpPr>
          <p:cNvPr id="63491" name="Rectangle 3"/>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sr-Latn-RS" altLang="en-US" smtClean="0"/>
              <a:t>Plovuse</a:t>
            </a:r>
            <a:endParaRPr lang="en-US" altLang="en-US" smtClean="0"/>
          </a:p>
        </p:txBody>
      </p:sp>
      <p:sp>
        <p:nvSpPr>
          <p:cNvPr id="64515" name="Content Placeholder 2"/>
          <p:cNvSpPr>
            <a:spLocks noGrp="1"/>
          </p:cNvSpPr>
          <p:nvPr>
            <p:ph idx="1"/>
          </p:nvPr>
        </p:nvSpPr>
        <p:spPr/>
        <p:txBody>
          <a:bodyPr/>
          <a:lstStyle/>
          <a:p>
            <a:r>
              <a:rPr lang="sr-Latn-RS" altLang="en-US" sz="2400" smtClean="0"/>
              <a:t>U red plovusa spadaju patke guske labudovi.Oni imaju gusto nepromocivo perije .Noge su im kratke sa cetri prsta a izmedju prednja tri prsta nalaze se plovne kozice</a:t>
            </a:r>
          </a:p>
          <a:p>
            <a:r>
              <a:rPr lang="sr-Latn-RS" altLang="en-US" sz="2400" smtClean="0"/>
              <a:t>Dobri su plivaci kao i letaci a po neke i dobro rone .</a:t>
            </a:r>
          </a:p>
          <a:p>
            <a:r>
              <a:rPr lang="sr-Latn-RS" altLang="en-US" sz="2400" smtClean="0"/>
              <a:t>Najpoznatije vrste su </a:t>
            </a:r>
            <a:r>
              <a:rPr lang="sr-Latn-RS" altLang="en-US" sz="2400" smtClean="0">
                <a:solidFill>
                  <a:srgbClr val="FF0000"/>
                </a:solidFill>
              </a:rPr>
              <a:t>Divlja patka,Divlja guska i naravno </a:t>
            </a:r>
          </a:p>
          <a:p>
            <a:pPr>
              <a:buFont typeface="Times New Roman" panose="02020603050405020304" pitchFamily="18" charset="0"/>
              <a:buNone/>
            </a:pPr>
            <a:r>
              <a:rPr lang="sr-Latn-RS" altLang="en-US" sz="2400" smtClean="0">
                <a:solidFill>
                  <a:srgbClr val="FF0000"/>
                </a:solidFill>
              </a:rPr>
              <a:t>    Labud.</a:t>
            </a:r>
            <a:r>
              <a:rPr lang="sr-Latn-RS" altLang="en-US" sz="2400" smtClean="0">
                <a:solidFill>
                  <a:schemeClr val="tx2"/>
                </a:solidFill>
              </a:rPr>
              <a:t>Hrane se biljkama,semenjemi vodenim zivotinjama.I vecina vrsta iz ovog reda su selice. </a:t>
            </a:r>
            <a:endParaRPr lang="en-US" altLang="en-US" sz="2400" smtClean="0">
              <a:solidFill>
                <a:srgbClr val="FF0000"/>
              </a:solidFill>
            </a:endParaRPr>
          </a:p>
        </p:txBody>
      </p:sp>
      <p:sp>
        <p:nvSpPr>
          <p:cNvPr id="64516" name="Rectangle 3"/>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sr-Latn-RS" altLang="en-US" smtClean="0"/>
              <a:t>Galeb</a:t>
            </a:r>
            <a:endParaRPr lang="en-US" altLang="en-US" smtClean="0"/>
          </a:p>
        </p:txBody>
      </p:sp>
      <p:sp>
        <p:nvSpPr>
          <p:cNvPr id="65539" name="Content Placeholder 2"/>
          <p:cNvSpPr>
            <a:spLocks noGrp="1"/>
          </p:cNvSpPr>
          <p:nvPr>
            <p:ph idx="1"/>
          </p:nvPr>
        </p:nvSpPr>
        <p:spPr>
          <a:xfrm>
            <a:off x="571500" y="1071563"/>
            <a:ext cx="8228013" cy="4524375"/>
          </a:xfrm>
        </p:spPr>
        <p:txBody>
          <a:bodyPr/>
          <a:lstStyle/>
          <a:p>
            <a:pPr algn="ctr"/>
            <a:r>
              <a:rPr lang="en-US" altLang="en-US" sz="2400" b="1" smtClean="0"/>
              <a:t>Galebi</a:t>
            </a:r>
            <a:r>
              <a:rPr lang="en-US" altLang="en-US" sz="2400" smtClean="0"/>
              <a:t>, često i </a:t>
            </a:r>
            <a:r>
              <a:rPr lang="en-US" altLang="en-US" sz="2400" b="1" smtClean="0"/>
              <a:t>galebovi</a:t>
            </a:r>
            <a:r>
              <a:rPr lang="en-US" altLang="en-US" sz="2400" smtClean="0"/>
              <a:t>, (</a:t>
            </a:r>
            <a:r>
              <a:rPr lang="en-US" altLang="en-US" sz="2400" smtClean="0">
                <a:hlinkClick r:id="rId2" tooltip="Latinski jezik"/>
              </a:rPr>
              <a:t>lat</a:t>
            </a:r>
            <a:r>
              <a:rPr lang="en-US" altLang="en-US" sz="2400" smtClean="0"/>
              <a:t>. </a:t>
            </a:r>
            <a:r>
              <a:rPr lang="en-US" altLang="en-US" sz="2400" i="1" smtClean="0"/>
              <a:t>Laridae</a:t>
            </a:r>
            <a:r>
              <a:rPr lang="en-US" altLang="en-US" sz="2400" smtClean="0"/>
              <a:t>) su </a:t>
            </a:r>
            <a:r>
              <a:rPr lang="en-US" altLang="en-US" sz="2400" smtClean="0">
                <a:hlinkClick r:id="rId3" tooltip="Porodica (taksonomija)"/>
              </a:rPr>
              <a:t>porodica</a:t>
            </a:r>
            <a:r>
              <a:rPr lang="en-US" altLang="en-US" sz="2400" smtClean="0"/>
              <a:t> </a:t>
            </a:r>
            <a:r>
              <a:rPr lang="en-US" altLang="en-US" sz="2400" smtClean="0">
                <a:hlinkClick r:id="rId4" tooltip="Ptice"/>
              </a:rPr>
              <a:t>ptica</a:t>
            </a:r>
            <a:r>
              <a:rPr lang="en-US" altLang="en-US" sz="2400" smtClean="0"/>
              <a:t> iz </a:t>
            </a:r>
            <a:r>
              <a:rPr lang="en-US" altLang="en-US" sz="2400" smtClean="0">
                <a:hlinkClick r:id="rId5" tooltip="Red (taksonomija)"/>
              </a:rPr>
              <a:t>reda</a:t>
            </a:r>
            <a:r>
              <a:rPr lang="en-US" altLang="en-US" sz="2400" smtClean="0"/>
              <a:t> </a:t>
            </a:r>
            <a:r>
              <a:rPr lang="en-US" altLang="en-US" sz="2400" smtClean="0">
                <a:hlinkClick r:id="rId6" tooltip="Močvarice"/>
              </a:rPr>
              <a:t>močvarica</a:t>
            </a:r>
            <a:r>
              <a:rPr lang="en-US" altLang="en-US" sz="2400" smtClean="0"/>
              <a:t>.</a:t>
            </a:r>
          </a:p>
          <a:p>
            <a:pPr algn="ctr"/>
            <a:r>
              <a:rPr lang="en-US" altLang="en-US" sz="2400" smtClean="0"/>
              <a:t>Neki autori svrstavaju </a:t>
            </a:r>
            <a:r>
              <a:rPr lang="en-US" altLang="en-US" sz="2400" smtClean="0">
                <a:hlinkClick r:id="rId7" tooltip="Pomornici"/>
              </a:rPr>
              <a:t>pomornike</a:t>
            </a:r>
            <a:r>
              <a:rPr lang="en-US" altLang="en-US" sz="2400" smtClean="0"/>
              <a:t> (Stercorariidae) i </a:t>
            </a:r>
            <a:r>
              <a:rPr lang="en-US" altLang="en-US" sz="2400" smtClean="0">
                <a:hlinkClick r:id="rId8" tooltip="Čigre"/>
              </a:rPr>
              <a:t>čigre</a:t>
            </a:r>
            <a:r>
              <a:rPr lang="en-US" altLang="en-US" sz="2400" smtClean="0"/>
              <a:t> (Sternidae) u ovu porodicu.</a:t>
            </a:r>
          </a:p>
          <a:p>
            <a:pPr algn="ctr"/>
            <a:r>
              <a:rPr lang="en-US" altLang="en-US" sz="2400" smtClean="0"/>
              <a:t>Porodica obuhvaća u užem obujmu 6 rodova i oko 55 </a:t>
            </a:r>
            <a:r>
              <a:rPr lang="en-US" altLang="en-US" sz="2400" smtClean="0">
                <a:hlinkClick r:id="rId9" tooltip="Vrsta"/>
              </a:rPr>
              <a:t>vrsta</a:t>
            </a:r>
            <a:r>
              <a:rPr lang="en-US" altLang="en-US" sz="2400" smtClean="0"/>
              <a:t>, koje gotovo sve spadaju u rod </a:t>
            </a:r>
            <a:r>
              <a:rPr lang="en-US" altLang="en-US" sz="2400" i="1" smtClean="0"/>
              <a:t>Larus</a:t>
            </a:r>
            <a:endParaRPr lang="en-US" altLang="en-US" sz="2400" smtClean="0"/>
          </a:p>
          <a:p>
            <a:endParaRPr lang="en-US" altLang="en-US" sz="2400" smtClean="0"/>
          </a:p>
        </p:txBody>
      </p:sp>
      <p:pic>
        <p:nvPicPr>
          <p:cNvPr id="77826" name="Picture 2" descr="C:\Users\Djordje\Desktop\galeb4.jpg"/>
          <p:cNvPicPr>
            <a:picLocks noChangeAspect="1" noChangeArrowheads="1"/>
          </p:cNvPicPr>
          <p:nvPr/>
        </p:nvPicPr>
        <p:blipFill>
          <a:blip r:embed="rId10"/>
          <a:srcRect/>
          <a:stretch>
            <a:fillRect/>
          </a:stretch>
        </p:blipFill>
        <p:spPr bwMode="auto">
          <a:xfrm>
            <a:off x="3143240" y="3643314"/>
            <a:ext cx="3214710" cy="20717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5541"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strips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214313" y="0"/>
            <a:ext cx="8228012" cy="4524375"/>
          </a:xfrm>
        </p:spPr>
        <p:txBody>
          <a:bodyPr/>
          <a:lstStyle/>
          <a:p>
            <a:r>
              <a:rPr lang="vi-VN" altLang="en-US" sz="2000" smtClean="0"/>
              <a:t>Galebi su svojom veličinom od oko 30 do 80 cm veliki kao </a:t>
            </a:r>
            <a:r>
              <a:rPr lang="vi-VN" altLang="en-US" sz="2000" smtClean="0">
                <a:hlinkClick r:id="rId2" tooltip="Golubovi"/>
              </a:rPr>
              <a:t>golubovi</a:t>
            </a:r>
            <a:r>
              <a:rPr lang="vi-VN" altLang="en-US" sz="2000" smtClean="0"/>
              <a:t> pa skoro kao </a:t>
            </a:r>
            <a:r>
              <a:rPr lang="vi-VN" altLang="en-US" sz="2000" smtClean="0">
                <a:hlinkClick r:id="rId3" tooltip="Orlovi"/>
              </a:rPr>
              <a:t>orlovi</a:t>
            </a:r>
            <a:r>
              <a:rPr lang="vi-VN" altLang="en-US" sz="2000" smtClean="0"/>
              <a:t>. Imaju relativno uska, šiljasta </a:t>
            </a:r>
            <a:r>
              <a:rPr lang="vi-VN" altLang="en-US" sz="2000" smtClean="0">
                <a:hlinkClick r:id="rId4" tooltip="Krilo"/>
              </a:rPr>
              <a:t>krila</a:t>
            </a:r>
            <a:r>
              <a:rPr lang="vi-VN" altLang="en-US" sz="2000" smtClean="0"/>
              <a:t> i snažne, vitke </a:t>
            </a:r>
            <a:r>
              <a:rPr lang="vi-VN" altLang="en-US" sz="2000" smtClean="0">
                <a:hlinkClick r:id="rId5" tooltip="Kljun"/>
              </a:rPr>
              <a:t>kljunove</a:t>
            </a:r>
            <a:r>
              <a:rPr lang="vi-VN" altLang="en-US" sz="2000" smtClean="0"/>
              <a:t> s malo prema dole savijenim gornjim kljunom. Tri prema naprijed okrenuta prsta povezana su </a:t>
            </a:r>
            <a:r>
              <a:rPr lang="vi-VN" altLang="en-US" sz="2000" smtClean="0">
                <a:hlinkClick r:id="rId6" tooltip="Plivaća kožica"/>
              </a:rPr>
              <a:t>plivaćom kožicom</a:t>
            </a:r>
            <a:r>
              <a:rPr lang="vi-VN" altLang="en-US" sz="2000" smtClean="0"/>
              <a:t>, dok je četvrti vrlo kratak i okrenut prema natrag, a neke vrste ga uopće nemaju.</a:t>
            </a:r>
          </a:p>
          <a:p>
            <a:r>
              <a:rPr lang="vi-VN" altLang="en-US" sz="2000" smtClean="0"/>
              <a:t>Boja </a:t>
            </a:r>
            <a:r>
              <a:rPr lang="vi-VN" altLang="en-US" sz="2000" smtClean="0">
                <a:hlinkClick r:id="rId7" tooltip="Pero"/>
              </a:rPr>
              <a:t>perja</a:t>
            </a:r>
            <a:r>
              <a:rPr lang="vi-VN" altLang="en-US" sz="2000" smtClean="0"/>
              <a:t> im je uglavnom bijelo siva, često crna na glavi, leđima i na krilima. Spolovi su jednakih boja, a mužjaci su nešto krupniji. Kod velikog broja vrsta mladunci su smeđe boje. Veće vrste trebaju četiri godine da u potpunosti dobiju perje boje odraslih ptica, dok je kod manjih vrsta za to potrebno dvije godine. Mnoge vrste imaju različito obojeno perje u vrijeme parenja i tijekom ostalog vremena. Vrste kod kojih se pojavljuje venčano ruho u obliku tamno obojenog perja na glavi, u preostalo vrijeme ga gube, a ostaju samo tamnije pege na glavi i leđima.</a:t>
            </a:r>
          </a:p>
          <a:p>
            <a:endParaRPr lang="en-US" altLang="en-US" sz="2000" smtClean="0"/>
          </a:p>
        </p:txBody>
      </p:sp>
      <p:sp>
        <p:nvSpPr>
          <p:cNvPr id="66563" name="Rectangle 3"/>
          <p:cNvSpPr>
            <a:spLocks noChangeArrowheads="1"/>
          </p:cNvSpPr>
          <p:nvPr/>
        </p:nvSpPr>
        <p:spPr bwMode="auto">
          <a:xfrm>
            <a:off x="8358188" y="6643688"/>
            <a:ext cx="785812"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comb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sr-Latn-RS" altLang="en-US" smtClean="0"/>
              <a:t>Albatrosi </a:t>
            </a:r>
            <a:endParaRPr lang="en-US" altLang="en-US" smtClean="0"/>
          </a:p>
        </p:txBody>
      </p:sp>
      <p:sp>
        <p:nvSpPr>
          <p:cNvPr id="67587" name="Content Placeholder 2"/>
          <p:cNvSpPr>
            <a:spLocks noGrp="1"/>
          </p:cNvSpPr>
          <p:nvPr>
            <p:ph idx="1"/>
          </p:nvPr>
        </p:nvSpPr>
        <p:spPr/>
        <p:txBody>
          <a:bodyPr/>
          <a:lstStyle/>
          <a:p>
            <a:r>
              <a:rPr lang="sr-Latn-RS" altLang="en-US" sz="2800" smtClean="0"/>
              <a:t>Su dobri plivaci i letaci .To su najkrupnije morske ptice koje prelecu velika prostranstva.Hrane se ribom.Raspon krila albatrosa moze iznositi i do 3 m.</a:t>
            </a:r>
            <a:endParaRPr lang="en-US" altLang="en-US" sz="2800" smtClean="0"/>
          </a:p>
        </p:txBody>
      </p:sp>
      <p:pic>
        <p:nvPicPr>
          <p:cNvPr id="76802" name="Picture 2" descr="C:\Users\Djordje\Desktop\albatr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8992" y="3143248"/>
            <a:ext cx="4643470" cy="26432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7589" name="Rectangle 4"/>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28625" y="0"/>
            <a:ext cx="8228013" cy="1141413"/>
          </a:xfrm>
        </p:spPr>
        <p:txBody>
          <a:bodyPr/>
          <a:lstStyle/>
          <a:p>
            <a:r>
              <a:rPr lang="sr-Latn-RS" altLang="en-US" smtClean="0"/>
              <a:t>CAPLJE</a:t>
            </a:r>
            <a:endParaRPr lang="en-US" altLang="en-US" smtClean="0"/>
          </a:p>
        </p:txBody>
      </p:sp>
      <p:sp>
        <p:nvSpPr>
          <p:cNvPr id="68611" name="Content Placeholder 2"/>
          <p:cNvSpPr>
            <a:spLocks noGrp="1"/>
          </p:cNvSpPr>
          <p:nvPr>
            <p:ph idx="1"/>
          </p:nvPr>
        </p:nvSpPr>
        <p:spPr>
          <a:xfrm>
            <a:off x="500063" y="785813"/>
            <a:ext cx="8228012" cy="4524375"/>
          </a:xfrm>
        </p:spPr>
        <p:txBody>
          <a:bodyPr/>
          <a:lstStyle/>
          <a:p>
            <a:pPr>
              <a:buFont typeface="Times New Roman" panose="02020603050405020304" pitchFamily="18" charset="0"/>
              <a:buNone/>
            </a:pPr>
            <a:r>
              <a:rPr lang="sr-Latn-RS" altLang="en-US" sz="2400" smtClean="0">
                <a:solidFill>
                  <a:schemeClr val="tx1"/>
                </a:solidFill>
              </a:rPr>
              <a:t>Ove ptice mocvarnice imaju ,zahvaljuji dugom vratu savijenom u obliku slova </a:t>
            </a:r>
            <a:r>
              <a:rPr lang="sr-Latn-RS" altLang="en-US" sz="2400" smtClean="0">
                <a:solidFill>
                  <a:srgbClr val="FF0000"/>
                </a:solidFill>
              </a:rPr>
              <a:t>C</a:t>
            </a:r>
            <a:r>
              <a:rPr lang="sr-Latn-RS" altLang="en-US" sz="2400" smtClean="0">
                <a:solidFill>
                  <a:schemeClr val="tx1"/>
                </a:solidFill>
              </a:rPr>
              <a:t>,DUGOM</a:t>
            </a:r>
          </a:p>
          <a:p>
            <a:pPr>
              <a:buFont typeface="Times New Roman" panose="02020603050405020304" pitchFamily="18" charset="0"/>
              <a:buNone/>
            </a:pPr>
            <a:r>
              <a:rPr lang="sr-Latn-RS" altLang="en-US" sz="2400" smtClean="0">
                <a:solidFill>
                  <a:schemeClr val="tx1"/>
                </a:solidFill>
              </a:rPr>
              <a:t>Šiljatom  kljunu i dugim tankim nogama daju caplji zaista zadivljujic izgled.Žive u kolonijama i gnezda grade u trsci ili na drvecu.Vekovima su ih ljudi lovili zbog raskosnog perija koje krase mužijake u doba parenja</a:t>
            </a:r>
            <a:endParaRPr lang="en-US" altLang="en-US" sz="2400" smtClean="0">
              <a:solidFill>
                <a:srgbClr val="FF0000"/>
              </a:solidFill>
            </a:endParaRPr>
          </a:p>
        </p:txBody>
      </p:sp>
      <p:pic>
        <p:nvPicPr>
          <p:cNvPr id="78850" name="Picture 2" descr="C:\Users\Djordje\Desktop\Sf8cWk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43250" y="3286125"/>
            <a:ext cx="3714750" cy="2535238"/>
          </a:xfrm>
          <a:prstGeom prst="rect">
            <a:avLst/>
          </a:prstGeom>
          <a:ln>
            <a:noFill/>
          </a:ln>
          <a:effectLst>
            <a:outerShdw blurRad="190500" algn="tl" rotWithShape="0">
              <a:srgbClr val="000000">
                <a:alpha val="70000"/>
              </a:srgbClr>
            </a:outerShdw>
          </a:effectLst>
        </p:spPr>
      </p:pic>
      <p:sp>
        <p:nvSpPr>
          <p:cNvPr id="68613" name="Rectangle 4"/>
          <p:cNvSpPr>
            <a:spLocks noChangeArrowheads="1"/>
          </p:cNvSpPr>
          <p:nvPr/>
        </p:nvSpPr>
        <p:spPr bwMode="auto">
          <a:xfrm>
            <a:off x="8286750" y="6643688"/>
            <a:ext cx="857250"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pull dir="l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sr-Latn-RS" altLang="en-US" smtClean="0"/>
              <a:t>Rode</a:t>
            </a:r>
            <a:endParaRPr lang="en-US" altLang="en-US" smtClean="0"/>
          </a:p>
        </p:txBody>
      </p:sp>
      <p:sp>
        <p:nvSpPr>
          <p:cNvPr id="69635" name="Content Placeholder 2"/>
          <p:cNvSpPr>
            <a:spLocks noGrp="1"/>
          </p:cNvSpPr>
          <p:nvPr>
            <p:ph idx="1"/>
          </p:nvPr>
        </p:nvSpPr>
        <p:spPr/>
        <p:txBody>
          <a:bodyPr/>
          <a:lstStyle/>
          <a:p>
            <a:r>
              <a:rPr lang="sr-Latn-RS" altLang="en-US" sz="2400" smtClean="0"/>
              <a:t>Porodica roda obuhvata 17 vrsta.Vecina vrsta roda se krajem leta seli iz umerenih podrucija,gde zimi nebi imala dovoljno hrane ,u tropske krajeve.Neke, pak cele godine provedu u toplijim predelima.Najpoznatija je bela roda koja pravi gnezda po gradovima i selima.</a:t>
            </a:r>
            <a:endParaRPr lang="en-US" altLang="en-US" sz="2400" smtClean="0"/>
          </a:p>
        </p:txBody>
      </p:sp>
      <p:pic>
        <p:nvPicPr>
          <p:cNvPr id="79874" name="Picture 2" descr="C:\Users\Djordje\Desktop\250px-Ciconia_ciconia_(ak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7554" y="3571876"/>
            <a:ext cx="2286016" cy="24288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9637"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cover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sr-Latn-RS" altLang="en-US" smtClean="0"/>
              <a:t>Labudovi </a:t>
            </a:r>
            <a:endParaRPr lang="en-US" altLang="en-US" smtClean="0"/>
          </a:p>
        </p:txBody>
      </p:sp>
      <p:sp>
        <p:nvSpPr>
          <p:cNvPr id="70659" name="Content Placeholder 2"/>
          <p:cNvSpPr>
            <a:spLocks noGrp="1"/>
          </p:cNvSpPr>
          <p:nvPr>
            <p:ph idx="1"/>
          </p:nvPr>
        </p:nvSpPr>
        <p:spPr/>
        <p:txBody>
          <a:bodyPr/>
          <a:lstStyle/>
          <a:p>
            <a:r>
              <a:rPr lang="ru-RU" altLang="en-US" sz="2400" b="1" smtClean="0"/>
              <a:t>Лабудови</a:t>
            </a:r>
            <a:r>
              <a:rPr lang="ru-RU" altLang="en-US" sz="2400" smtClean="0"/>
              <a:t> су род </a:t>
            </a:r>
            <a:r>
              <a:rPr lang="ru-RU" altLang="en-US" sz="2400" smtClean="0">
                <a:hlinkClick r:id="rId2" tooltip="Птице"/>
              </a:rPr>
              <a:t>птица</a:t>
            </a:r>
            <a:r>
              <a:rPr lang="ru-RU" altLang="en-US" sz="2400" smtClean="0"/>
              <a:t> из породице </a:t>
            </a:r>
            <a:r>
              <a:rPr lang="ru-RU" altLang="en-US" sz="2400" smtClean="0">
                <a:hlinkClick r:id="rId3" tooltip="Anatidae"/>
              </a:rPr>
              <a:t>Anatidae</a:t>
            </a:r>
            <a:r>
              <a:rPr lang="ru-RU" altLang="en-US" sz="2400" smtClean="0"/>
              <a:t>, у који још спадају гуске и </a:t>
            </a:r>
            <a:r>
              <a:rPr lang="ru-RU" altLang="en-US" sz="2400" smtClean="0">
                <a:hlinkClick r:id="rId4" tooltip="Патка"/>
              </a:rPr>
              <a:t>патке</a:t>
            </a:r>
            <a:r>
              <a:rPr lang="ru-RU" altLang="en-US" sz="2400" smtClean="0"/>
              <a:t>.</a:t>
            </a:r>
          </a:p>
          <a:p>
            <a:r>
              <a:rPr lang="ru-RU" altLang="en-US" sz="2400" smtClean="0"/>
              <a:t>Лабудови се од гусака у ужем смислу разликују и дужим вратом који им омогућује претраживање дна дубљих вода, и величином тела које их чини највећим воденим птицама.</a:t>
            </a:r>
          </a:p>
          <a:p>
            <a:endParaRPr lang="en-US" altLang="en-US" smtClean="0"/>
          </a:p>
        </p:txBody>
      </p:sp>
      <p:sp>
        <p:nvSpPr>
          <p:cNvPr id="70660" name="Rectangle 3"/>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577850" y="274638"/>
            <a:ext cx="8229600"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Jedini kičmenjaci (pored slepih miševa) koji imaju </a:t>
            </a:r>
            <a:r>
              <a:rPr lang="en-US" altLang="en-US" sz="2400" b="1" smtClean="0">
                <a:solidFill>
                  <a:srgbClr val="4C1900"/>
                </a:solidFill>
              </a:rPr>
              <a:t>sposobnost letenja</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Naseljavaju sve delove kopnene sredine</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Žive i u oblasti mora i okeana, kao i u ledenim oblastima Antarktika</a:t>
            </a:r>
            <a:r>
              <a:rPr lang="en-US" altLang="en-US" smtClean="0"/>
              <a:t> </a:t>
            </a:r>
          </a:p>
        </p:txBody>
      </p:sp>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3" y="2500313"/>
            <a:ext cx="42148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2286000"/>
            <a:ext cx="40798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1"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pull dir="ld"/>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146">
                                            <p:txEl>
                                              <p:pRg st="0" end="0"/>
                                            </p:txEl>
                                          </p:spTgt>
                                        </p:tgtEl>
                                        <p:attrNameLst>
                                          <p:attrName>style.visibility</p:attrName>
                                        </p:attrNameLst>
                                      </p:cBhvr>
                                      <p:to>
                                        <p:strVal val="visible"/>
                                      </p:to>
                                    </p:set>
                                    <p:anim calcmode="lin" valueType="num">
                                      <p:cBhvr additive="repl">
                                        <p:cTn id="7" dur="500" fill="hold"/>
                                        <p:tgtEl>
                                          <p:spTgt spid="6146">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614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additive="repl">
                                        <p:cTn id="12" dur="1" fill="hold">
                                          <p:stCondLst>
                                            <p:cond delay="0"/>
                                          </p:stCondLst>
                                        </p:cTn>
                                        <p:tgtEl>
                                          <p:spTgt spid="6147"/>
                                        </p:tgtEl>
                                        <p:attrNameLst>
                                          <p:attrName>style.visibility</p:attrName>
                                        </p:attrNameLst>
                                      </p:cBhvr>
                                      <p:to>
                                        <p:strVal val="visible"/>
                                      </p:to>
                                    </p:set>
                                    <p:animEffect transition="in" filter="box(in)">
                                      <p:cBhvr additive="repl">
                                        <p:cTn id="13" dur="500"/>
                                        <p:tgtEl>
                                          <p:spTgt spid="61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additive="repl">
                                        <p:cTn id="17" dur="1" fill="hold">
                                          <p:stCondLst>
                                            <p:cond delay="0"/>
                                          </p:stCondLst>
                                        </p:cTn>
                                        <p:tgtEl>
                                          <p:spTgt spid="6146">
                                            <p:txEl>
                                              <p:pRg st="1" end="1"/>
                                            </p:txEl>
                                          </p:spTgt>
                                        </p:tgtEl>
                                        <p:attrNameLst>
                                          <p:attrName>style.visibility</p:attrName>
                                        </p:attrNameLst>
                                      </p:cBhvr>
                                      <p:to>
                                        <p:strVal val="visible"/>
                                      </p:to>
                                    </p:set>
                                    <p:anim calcmode="lin" valueType="num">
                                      <p:cBhvr additive="repl">
                                        <p:cTn id="18" dur="500" fill="hold"/>
                                        <p:tgtEl>
                                          <p:spTgt spid="6146">
                                            <p:txEl>
                                              <p:pRg st="1" end="1"/>
                                            </p:txEl>
                                          </p:spTgt>
                                        </p:tgtEl>
                                        <p:attrNameLst>
                                          <p:attrName>ppt_x</p:attrName>
                                        </p:attrNameLst>
                                      </p:cBhvr>
                                      <p:tavLst>
                                        <p:tav tm="100000">
                                          <p:val>
                                            <p:strVal val="#ppt_x"/>
                                          </p:val>
                                        </p:tav>
                                        <p:tav>
                                          <p:val>
                                            <p:strVal val="#ppt_x"/>
                                          </p:val>
                                        </p:tav>
                                      </p:tavLst>
                                    </p:anim>
                                    <p:anim calcmode="lin" valueType="num">
                                      <p:cBhvr additive="repl">
                                        <p:cTn id="19" dur="500" fill="hold"/>
                                        <p:tgtEl>
                                          <p:spTgt spid="6146">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6146">
                                            <p:txEl>
                                              <p:pRg st="2" end="2"/>
                                            </p:txEl>
                                          </p:spTgt>
                                        </p:tgtEl>
                                        <p:attrNameLst>
                                          <p:attrName>style.visibility</p:attrName>
                                        </p:attrNameLst>
                                      </p:cBhvr>
                                      <p:to>
                                        <p:strVal val="visible"/>
                                      </p:to>
                                    </p:set>
                                    <p:anim calcmode="lin" valueType="num">
                                      <p:cBhvr additive="repl">
                                        <p:cTn id="24" dur="500" fill="hold"/>
                                        <p:tgtEl>
                                          <p:spTgt spid="6146">
                                            <p:txEl>
                                              <p:pRg st="2" end="2"/>
                                            </p:txEl>
                                          </p:spTgt>
                                        </p:tgtEl>
                                        <p:attrNameLst>
                                          <p:attrName>ppt_x</p:attrName>
                                        </p:attrNameLst>
                                      </p:cBhvr>
                                      <p:tavLst>
                                        <p:tav tm="100000">
                                          <p:val>
                                            <p:strVal val="#ppt_x"/>
                                          </p:val>
                                        </p:tav>
                                        <p:tav>
                                          <p:val>
                                            <p:strVal val="#ppt_x"/>
                                          </p:val>
                                        </p:tav>
                                      </p:tavLst>
                                    </p:anim>
                                    <p:anim calcmode="lin" valueType="num">
                                      <p:cBhvr additive="repl">
                                        <p:cTn id="25" dur="500" fill="hold"/>
                                        <p:tgtEl>
                                          <p:spTgt spid="6146">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fill="hold" nodeType="clickEffect">
                                  <p:stCondLst>
                                    <p:cond delay="0"/>
                                  </p:stCondLst>
                                  <p:childTnLst>
                                    <p:set>
                                      <p:cBhvr additive="repl">
                                        <p:cTn id="29" dur="1" fill="hold">
                                          <p:stCondLst>
                                            <p:cond delay="0"/>
                                          </p:stCondLst>
                                        </p:cTn>
                                        <p:tgtEl>
                                          <p:spTgt spid="6148"/>
                                        </p:tgtEl>
                                        <p:attrNameLst>
                                          <p:attrName>style.visibility</p:attrName>
                                        </p:attrNameLst>
                                      </p:cBhvr>
                                      <p:to>
                                        <p:strVal val="visible"/>
                                      </p:to>
                                    </p:set>
                                    <p:anim calcmode="lin" valueType="num">
                                      <p:cBhvr additive="repl">
                                        <p:cTn id="30" dur="5000" fill="hold"/>
                                        <p:tgtEl>
                                          <p:spTgt spid="6148"/>
                                        </p:tgtEl>
                                        <p:attrNameLst>
                                          <p:attrName>ppt_w</p:attrName>
                                        </p:attrNameLst>
                                      </p:cBhvr>
                                      <p:tavLst>
                                        <p:tav tm="0" fmla="#ppt_w*sin(2.5*pi*$)">
                                          <p:val>
                                            <p:strVal val="0"/>
                                          </p:val>
                                        </p:tav>
                                        <p:tav tm="100000">
                                          <p:val>
                                            <p:strVal val="1"/>
                                          </p:val>
                                        </p:tav>
                                      </p:tavLst>
                                    </p:anim>
                                    <p:anim calcmode="lin" valueType="num">
                                      <p:cBhvr additive="repl">
                                        <p:cTn id="31" dur="5000" fill="hold"/>
                                        <p:tgtEl>
                                          <p:spTgt spid="6148"/>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285750" y="142875"/>
            <a:ext cx="8228013" cy="6143625"/>
          </a:xfrm>
        </p:spPr>
        <p:txBody>
          <a:bodyPr/>
          <a:lstStyle/>
          <a:p>
            <a:r>
              <a:rPr lang="sr-Latn-RS" altLang="en-US" sz="2400" smtClean="0"/>
              <a:t>Beli ili crni labudovi  su velicanstvene ptice,dugog i vitkog izvijenog vrata ,koje plove jezerima,gde se cesto mogu videti cele porodice.Da bi poleteo labud mora snazno mahnuti krilima vise metara da bi podigao svoje pozamasno telo.Ali i uprkos tezini labudi su dobri letaci.</a:t>
            </a:r>
          </a:p>
          <a:p>
            <a:r>
              <a:rPr lang="sr-Latn-RS" altLang="en-US" sz="2400" smtClean="0"/>
              <a:t>Tokom leta mitare se –gube perije i dok im neizraste novo nisu u stanju da polete</a:t>
            </a:r>
            <a:endParaRPr lang="en-US" altLang="en-US" sz="2400" smtClean="0"/>
          </a:p>
        </p:txBody>
      </p:sp>
      <p:pic>
        <p:nvPicPr>
          <p:cNvPr id="80898" name="Picture 2" descr="C:\Users\Djordje\Desktop\SwansCygnus_olo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6250" y="3000375"/>
            <a:ext cx="3571875" cy="2679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1684" name="Rectangle 4"/>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sr-Latn-RS" altLang="en-US" sz="7200" b="1" smtClean="0">
                <a:latin typeface="Bradley Hand ITC" panose="03070402050302030203" pitchFamily="66" charset="0"/>
              </a:rPr>
              <a:t>Kraj</a:t>
            </a:r>
            <a:endParaRPr lang="en-US" altLang="en-US" sz="7200" b="1" smtClean="0">
              <a:latin typeface="Bradley Hand ITC" panose="03070402050302030203" pitchFamily="66" charset="0"/>
            </a:endParaRPr>
          </a:p>
        </p:txBody>
      </p:sp>
      <p:sp>
        <p:nvSpPr>
          <p:cNvPr id="72707" name="Content Placeholder 2"/>
          <p:cNvSpPr>
            <a:spLocks noGrp="1"/>
          </p:cNvSpPr>
          <p:nvPr>
            <p:ph idx="1"/>
          </p:nvPr>
        </p:nvSpPr>
        <p:spPr/>
        <p:txBody>
          <a:bodyPr/>
          <a:lstStyle/>
          <a:p>
            <a:pPr algn="ctr">
              <a:buFont typeface="Times New Roman" panose="02020603050405020304" pitchFamily="18" charset="0"/>
              <a:buNone/>
            </a:pPr>
            <a:r>
              <a:rPr lang="sr-Latn-RS" altLang="en-US" smtClean="0">
                <a:latin typeface="Andalus" panose="02020603050405020304" pitchFamily="18" charset="-78"/>
                <a:cs typeface="Andalus" panose="02020603050405020304" pitchFamily="18" charset="-78"/>
              </a:rPr>
              <a:t>I TO BI BILO TO O DANASNJEM DRUZENJU S PTICAM</a:t>
            </a:r>
            <a:endParaRPr lang="en-US" altLang="en-US" smtClean="0">
              <a:latin typeface="Andalus" panose="02020603050405020304" pitchFamily="18" charset="-78"/>
              <a:cs typeface="Andalus" panose="02020603050405020304" pitchFamily="18" charset="-78"/>
            </a:endParaRPr>
          </a:p>
        </p:txBody>
      </p:sp>
      <p:sp>
        <p:nvSpPr>
          <p:cNvPr id="72708" name="Rectangle 3"/>
          <p:cNvSpPr>
            <a:spLocks noChangeArrowheads="1"/>
          </p:cNvSpPr>
          <p:nvPr/>
        </p:nvSpPr>
        <p:spPr bwMode="auto">
          <a:xfrm>
            <a:off x="8358188" y="6643688"/>
            <a:ext cx="785812"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457200" y="0"/>
            <a:ext cx="8229600" cy="763588"/>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b="1" smtClean="0">
                <a:solidFill>
                  <a:srgbClr val="4B1F6F"/>
                </a:solidFill>
              </a:rPr>
              <a:t>Opšte osobine</a:t>
            </a:r>
          </a:p>
        </p:txBody>
      </p:sp>
      <p:sp>
        <p:nvSpPr>
          <p:cNvPr id="7170" name="Rectangle 2"/>
          <p:cNvSpPr>
            <a:spLocks noGrp="1" noChangeArrowheads="1"/>
          </p:cNvSpPr>
          <p:nvPr>
            <p:ph type="body" idx="1"/>
          </p:nvPr>
        </p:nvSpPr>
        <p:spPr>
          <a:xfrm>
            <a:off x="0" y="998538"/>
            <a:ext cx="8958263" cy="554831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Poseduju </a:t>
            </a:r>
            <a:r>
              <a:rPr lang="en-US" altLang="en-US" sz="2400" b="1" smtClean="0">
                <a:solidFill>
                  <a:srgbClr val="4B1F6F"/>
                </a:solidFill>
              </a:rPr>
              <a:t>krila</a:t>
            </a:r>
            <a:r>
              <a:rPr lang="en-US" altLang="en-US" sz="2400" smtClean="0"/>
              <a:t>-preobražene prednje udove</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Građa zadnjih nogu zavisi od načina života i kretanja</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mtClean="0"/>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188" y="2071688"/>
            <a:ext cx="3714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1938" y="2071688"/>
            <a:ext cx="42195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70" name="Rectangle 5"/>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wheel spokes="2"/>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7170">
                                            <p:txEl>
                                              <p:pRg st="0" end="0"/>
                                            </p:txEl>
                                          </p:spTgt>
                                        </p:tgtEl>
                                        <p:attrNameLst>
                                          <p:attrName>style.visibility</p:attrName>
                                        </p:attrNameLst>
                                      </p:cBhvr>
                                      <p:to>
                                        <p:strVal val="visible"/>
                                      </p:to>
                                    </p:set>
                                    <p:anim calcmode="lin" valueType="num">
                                      <p:cBhvr additive="repl">
                                        <p:cTn id="7" dur="500" fill="hold"/>
                                        <p:tgtEl>
                                          <p:spTgt spid="7170">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7170">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7171"/>
                                        </p:tgtEl>
                                        <p:attrNameLst>
                                          <p:attrName>style.visibility</p:attrName>
                                        </p:attrNameLst>
                                      </p:cBhvr>
                                      <p:to>
                                        <p:strVal val="visible"/>
                                      </p:to>
                                    </p:set>
                                    <p:anim calcmode="lin" valueType="num">
                                      <p:cBhvr additive="repl">
                                        <p:cTn id="13" dur="500" fill="hold"/>
                                        <p:tgtEl>
                                          <p:spTgt spid="7171"/>
                                        </p:tgtEl>
                                        <p:attrNameLst>
                                          <p:attrName>ppt_x</p:attrName>
                                        </p:attrNameLst>
                                      </p:cBhvr>
                                      <p:tavLst>
                                        <p:tav tm="100000">
                                          <p:val>
                                            <p:strVal val="#ppt_x"/>
                                          </p:val>
                                        </p:tav>
                                        <p:tav>
                                          <p:val>
                                            <p:strVal val="#ppt_x"/>
                                          </p:val>
                                        </p:tav>
                                      </p:tavLst>
                                    </p:anim>
                                    <p:anim calcmode="lin" valueType="num">
                                      <p:cBhvr additive="repl">
                                        <p:cTn id="14" dur="500" fill="hold"/>
                                        <p:tgtEl>
                                          <p:spTgt spid="7171"/>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7170">
                                            <p:txEl>
                                              <p:pRg st="1" end="1"/>
                                            </p:txEl>
                                          </p:spTgt>
                                        </p:tgtEl>
                                        <p:attrNameLst>
                                          <p:attrName>style.visibility</p:attrName>
                                        </p:attrNameLst>
                                      </p:cBhvr>
                                      <p:to>
                                        <p:strVal val="visible"/>
                                      </p:to>
                                    </p:set>
                                    <p:anim calcmode="lin" valueType="num">
                                      <p:cBhvr additive="repl">
                                        <p:cTn id="19" dur="500" fill="hold"/>
                                        <p:tgtEl>
                                          <p:spTgt spid="7170">
                                            <p:txEl>
                                              <p:pRg st="1" end="1"/>
                                            </p:txEl>
                                          </p:spTgt>
                                        </p:tgtEl>
                                        <p:attrNameLst>
                                          <p:attrName>ppt_x</p:attrName>
                                        </p:attrNameLst>
                                      </p:cBhvr>
                                      <p:tavLst>
                                        <p:tav tm="100000">
                                          <p:val>
                                            <p:strVal val="#ppt_x"/>
                                          </p:val>
                                        </p:tav>
                                        <p:tav>
                                          <p:val>
                                            <p:strVal val="#ppt_x"/>
                                          </p:val>
                                        </p:tav>
                                      </p:tavLst>
                                    </p:anim>
                                    <p:anim calcmode="lin" valueType="num">
                                      <p:cBhvr additive="repl">
                                        <p:cTn id="20" dur="500" fill="hold"/>
                                        <p:tgtEl>
                                          <p:spTgt spid="7170">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fill="hold" nodeType="clickEffect">
                                  <p:stCondLst>
                                    <p:cond delay="0"/>
                                  </p:stCondLst>
                                  <p:childTnLst>
                                    <p:set>
                                      <p:cBhvr additive="repl">
                                        <p:cTn id="24" dur="1" fill="hold">
                                          <p:stCondLst>
                                            <p:cond delay="0"/>
                                          </p:stCondLst>
                                        </p:cTn>
                                        <p:tgtEl>
                                          <p:spTgt spid="7172"/>
                                        </p:tgtEl>
                                        <p:attrNameLst>
                                          <p:attrName>style.visibility</p:attrName>
                                        </p:attrNameLst>
                                      </p:cBhvr>
                                      <p:to>
                                        <p:strVal val="visible"/>
                                      </p:to>
                                    </p:set>
                                    <p:anim calcmode="lin" valueType="num">
                                      <p:cBhvr additive="repl">
                                        <p:cTn id="25" dur="5000" fill="hold"/>
                                        <p:tgtEl>
                                          <p:spTgt spid="7172"/>
                                        </p:tgtEl>
                                        <p:attrNameLst>
                                          <p:attrName>ppt_w</p:attrName>
                                        </p:attrNameLst>
                                      </p:cBhvr>
                                      <p:tavLst>
                                        <p:tav tm="0" fmla="#ppt_w*sin(2.5*pi*$)">
                                          <p:val>
                                            <p:strVal val="0"/>
                                          </p:val>
                                        </p:tav>
                                        <p:tav tm="100000">
                                          <p:val>
                                            <p:strVal val="1"/>
                                          </p:val>
                                        </p:tav>
                                      </p:tavLst>
                                    </p:anim>
                                    <p:anim calcmode="lin" valueType="num">
                                      <p:cBhvr additive="repl">
                                        <p:cTn id="26" dur="5000" fill="hold"/>
                                        <p:tgtEl>
                                          <p:spTgt spid="7172"/>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0" y="357188"/>
            <a:ext cx="9286875" cy="5429250"/>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smtClean="0"/>
              <a:t>Na zadnjim nogama se nalaze </a:t>
            </a:r>
            <a:r>
              <a:rPr lang="en-US" altLang="en-US" sz="2800" b="1" smtClean="0">
                <a:solidFill>
                  <a:srgbClr val="4B1F6F"/>
                </a:solidFill>
              </a:rPr>
              <a:t>4 prsta</a:t>
            </a:r>
            <a:r>
              <a:rPr lang="en-US" altLang="en-US" sz="2800" smtClean="0"/>
              <a:t> (3 su okrenuta unapred, 1 unazad)</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smtClean="0"/>
              <a:t>Prekrivene su </a:t>
            </a:r>
            <a:r>
              <a:rPr lang="en-US" altLang="en-US" sz="2800" b="1" smtClean="0">
                <a:solidFill>
                  <a:srgbClr val="4B1F6F"/>
                </a:solidFill>
              </a:rPr>
              <a:t>rožnim krljuštima</a:t>
            </a:r>
          </a:p>
        </p:txBody>
      </p:sp>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6625" y="2214563"/>
            <a:ext cx="18573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4875" y="2214563"/>
            <a:ext cx="2571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214563"/>
            <a:ext cx="22145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9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14563" y="2214563"/>
            <a:ext cx="25463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9" name="Rectangle 6"/>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split dir="in"/>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8194">
                                            <p:txEl>
                                              <p:pRg st="0" end="0"/>
                                            </p:txEl>
                                          </p:spTgt>
                                        </p:tgtEl>
                                        <p:attrNameLst>
                                          <p:attrName>style.visibility</p:attrName>
                                        </p:attrNameLst>
                                      </p:cBhvr>
                                      <p:to>
                                        <p:strVal val="visible"/>
                                      </p:to>
                                    </p:set>
                                    <p:anim calcmode="lin" valueType="num">
                                      <p:cBhvr additive="repl">
                                        <p:cTn id="7" dur="500" fill="hold"/>
                                        <p:tgtEl>
                                          <p:spTgt spid="8194">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819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additive="repl">
                                        <p:cTn id="12" dur="1" fill="hold">
                                          <p:stCondLst>
                                            <p:cond delay="0"/>
                                          </p:stCondLst>
                                        </p:cTn>
                                        <p:tgtEl>
                                          <p:spTgt spid="8195"/>
                                        </p:tgtEl>
                                        <p:attrNameLst>
                                          <p:attrName>style.visibility</p:attrName>
                                        </p:attrNameLst>
                                      </p:cBhvr>
                                      <p:to>
                                        <p:strVal val="visible"/>
                                      </p:to>
                                    </p:set>
                                    <p:animEffect transition="in" filter="box(in)">
                                      <p:cBhvr additive="repl">
                                        <p:cTn id="13" dur="500"/>
                                        <p:tgtEl>
                                          <p:spTgt spid="819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additive="repl">
                                        <p:cTn id="17" dur="1" fill="hold">
                                          <p:stCondLst>
                                            <p:cond delay="0"/>
                                          </p:stCondLst>
                                        </p:cTn>
                                        <p:tgtEl>
                                          <p:spTgt spid="8197"/>
                                        </p:tgtEl>
                                        <p:attrNameLst>
                                          <p:attrName>style.visibility</p:attrName>
                                        </p:attrNameLst>
                                      </p:cBhvr>
                                      <p:to>
                                        <p:strVal val="visible"/>
                                      </p:to>
                                    </p:set>
                                    <p:anim calcmode="lin" valueType="num">
                                      <p:cBhvr additive="repl">
                                        <p:cTn id="18" dur="500" fill="hold"/>
                                        <p:tgtEl>
                                          <p:spTgt spid="8197"/>
                                        </p:tgtEl>
                                        <p:attrNameLst>
                                          <p:attrName>ppt_x</p:attrName>
                                        </p:attrNameLst>
                                      </p:cBhvr>
                                      <p:tavLst>
                                        <p:tav tm="100000">
                                          <p:val>
                                            <p:strVal val="#ppt_x"/>
                                          </p:val>
                                        </p:tav>
                                        <p:tav>
                                          <p:val>
                                            <p:strVal val="#ppt_x"/>
                                          </p:val>
                                        </p:tav>
                                      </p:tavLst>
                                    </p:anim>
                                    <p:anim calcmode="lin" valueType="num">
                                      <p:cBhvr additive="repl">
                                        <p:cTn id="19" dur="500" fill="hold"/>
                                        <p:tgtEl>
                                          <p:spTgt spid="8197"/>
                                        </p:tgtEl>
                                        <p:attrNameLst>
                                          <p:attrName>ppt_y</p:attrName>
                                        </p:attrNameLst>
                                      </p:cBhvr>
                                      <p:tavLst>
                                        <p:tav tm="100000">
                                          <p:val>
                                            <p:strVal val="1+#ppt_h/2"/>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8194">
                                            <p:txEl>
                                              <p:pRg st="1" end="1"/>
                                            </p:txEl>
                                          </p:spTgt>
                                        </p:tgtEl>
                                        <p:attrNameLst>
                                          <p:attrName>style.visibility</p:attrName>
                                        </p:attrNameLst>
                                      </p:cBhvr>
                                      <p:to>
                                        <p:strVal val="visible"/>
                                      </p:to>
                                    </p:set>
                                    <p:anim calcmode="lin" valueType="num">
                                      <p:cBhvr additive="repl">
                                        <p:cTn id="24" dur="500" fill="hold"/>
                                        <p:tgtEl>
                                          <p:spTgt spid="8194">
                                            <p:txEl>
                                              <p:pRg st="1" end="1"/>
                                            </p:txEl>
                                          </p:spTgt>
                                        </p:tgtEl>
                                        <p:attrNameLst>
                                          <p:attrName>ppt_x</p:attrName>
                                        </p:attrNameLst>
                                      </p:cBhvr>
                                      <p:tavLst>
                                        <p:tav tm="100000">
                                          <p:val>
                                            <p:strVal val="#ppt_x"/>
                                          </p:val>
                                        </p:tav>
                                        <p:tav>
                                          <p:val>
                                            <p:strVal val="#ppt_x"/>
                                          </p:val>
                                        </p:tav>
                                      </p:tavLst>
                                    </p:anim>
                                    <p:anim calcmode="lin" valueType="num">
                                      <p:cBhvr additive="repl">
                                        <p:cTn id="25" dur="500" fill="hold"/>
                                        <p:tgtEl>
                                          <p:spTgt spid="8194">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additive="repl">
                                        <p:cTn id="29" dur="1" fill="hold">
                                          <p:stCondLst>
                                            <p:cond delay="0"/>
                                          </p:stCondLst>
                                        </p:cTn>
                                        <p:tgtEl>
                                          <p:spTgt spid="8198"/>
                                        </p:tgtEl>
                                        <p:attrNameLst>
                                          <p:attrName>style.visibility</p:attrName>
                                        </p:attrNameLst>
                                      </p:cBhvr>
                                      <p:to>
                                        <p:strVal val="visible"/>
                                      </p:to>
                                    </p:set>
                                    <p:animEffect transition="in" filter="blinds(horizontal)">
                                      <p:cBhvr additive="repl">
                                        <p:cTn id="30" dur="500"/>
                                        <p:tgtEl>
                                          <p:spTgt spid="819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fill="hold" nodeType="clickEffect">
                                  <p:stCondLst>
                                    <p:cond delay="0"/>
                                  </p:stCondLst>
                                  <p:childTnLst>
                                    <p:set>
                                      <p:cBhvr additive="repl">
                                        <p:cTn id="34"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0" y="369888"/>
            <a:ext cx="9078913"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Ptice imaju </a:t>
            </a:r>
            <a:r>
              <a:rPr lang="en-US" altLang="en-US" sz="2400" b="1" smtClean="0">
                <a:solidFill>
                  <a:srgbClr val="4B1F6F"/>
                </a:solidFill>
              </a:rPr>
              <a:t>stalnu telesnu temperaturu</a:t>
            </a:r>
            <a:r>
              <a:rPr lang="en-US" altLang="en-US" sz="2400" smtClean="0"/>
              <a:t> (42</a:t>
            </a:r>
            <a:r>
              <a:rPr lang="en-US" altLang="en-US" sz="2400" smtClean="0">
                <a:latin typeface="DejaVu Sans" pitchFamily="32" charset="0"/>
              </a:rPr>
              <a:t>ᵒC)</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smtClean="0"/>
              <a:t>Telo je prekriveno </a:t>
            </a:r>
            <a:r>
              <a:rPr lang="en-US" altLang="en-US" sz="2400" b="1" smtClean="0">
                <a:solidFill>
                  <a:srgbClr val="4B1F6F"/>
                </a:solidFill>
              </a:rPr>
              <a:t>perjem</a:t>
            </a:r>
            <a:r>
              <a:rPr lang="en-US" altLang="en-US" sz="2400" smtClean="0"/>
              <a:t> (</a:t>
            </a:r>
            <a:r>
              <a:rPr lang="en-US" altLang="en-US" sz="2400" u="sng" smtClean="0"/>
              <a:t>rožna tvorevina kože</a:t>
            </a:r>
            <a:r>
              <a:rPr lang="en-US" altLang="en-US" sz="2400" smtClean="0"/>
              <a:t>)</a:t>
            </a:r>
          </a:p>
        </p:txBody>
      </p:sp>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75" y="1714500"/>
            <a:ext cx="471487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0625" y="1714500"/>
            <a:ext cx="378936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5" name="Rectangle 4"/>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wedg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9218">
                                            <p:txEl>
                                              <p:pRg st="0" end="0"/>
                                            </p:txEl>
                                          </p:spTgt>
                                        </p:tgtEl>
                                        <p:attrNameLst>
                                          <p:attrName>style.visibility</p:attrName>
                                        </p:attrNameLst>
                                      </p:cBhvr>
                                      <p:to>
                                        <p:strVal val="visible"/>
                                      </p:to>
                                    </p:set>
                                    <p:anim calcmode="lin" valueType="num">
                                      <p:cBhvr additive="repl">
                                        <p:cTn id="7" dur="500" fill="hold"/>
                                        <p:tgtEl>
                                          <p:spTgt spid="921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921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9218">
                                            <p:txEl>
                                              <p:pRg st="1" end="1"/>
                                            </p:txEl>
                                          </p:spTgt>
                                        </p:tgtEl>
                                        <p:attrNameLst>
                                          <p:attrName>style.visibility</p:attrName>
                                        </p:attrNameLst>
                                      </p:cBhvr>
                                      <p:to>
                                        <p:strVal val="visible"/>
                                      </p:to>
                                    </p:set>
                                    <p:anim calcmode="lin" valueType="num">
                                      <p:cBhvr additive="repl">
                                        <p:cTn id="13" dur="500" fill="hold"/>
                                        <p:tgtEl>
                                          <p:spTgt spid="9218">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921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additive="repl">
                                        <p:cTn id="18" dur="1" fill="hold">
                                          <p:stCondLst>
                                            <p:cond delay="0"/>
                                          </p:stCondLst>
                                        </p:cTn>
                                        <p:tgtEl>
                                          <p:spTgt spid="9219"/>
                                        </p:tgtEl>
                                        <p:attrNameLst>
                                          <p:attrName>style.visibility</p:attrName>
                                        </p:attrNameLst>
                                      </p:cBhvr>
                                      <p:to>
                                        <p:strVal val="visible"/>
                                      </p:to>
                                    </p:set>
                                    <p:animEffect transition="in" filter="blinds(horizontal)">
                                      <p:cBhvr additive="repl">
                                        <p:cTn id="19" dur="500"/>
                                        <p:tgtEl>
                                          <p:spTgt spid="92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fill="hold" nodeType="clickEffect">
                                  <p:stCondLst>
                                    <p:cond delay="0"/>
                                  </p:stCondLst>
                                  <p:childTnLst>
                                    <p:set>
                                      <p:cBhvr additive="repl">
                                        <p:cTn id="23" dur="1" fill="hold">
                                          <p:stCondLst>
                                            <p:cond delay="0"/>
                                          </p:stCondLst>
                                        </p:cTn>
                                        <p:tgtEl>
                                          <p:spTgt spid="9220"/>
                                        </p:tgtEl>
                                        <p:attrNameLst>
                                          <p:attrName>style.visibility</p:attrName>
                                        </p:attrNameLst>
                                      </p:cBhvr>
                                      <p:to>
                                        <p:strVal val="visible"/>
                                      </p:to>
                                    </p:set>
                                    <p:anim calcmode="lin" valueType="num">
                                      <p:cBhvr additive="repl">
                                        <p:cTn id="24" dur="500" fill="hold"/>
                                        <p:tgtEl>
                                          <p:spTgt spid="9220"/>
                                        </p:tgtEl>
                                        <p:attrNameLst>
                                          <p:attrName>ppt_x</p:attrName>
                                        </p:attrNameLst>
                                      </p:cBhvr>
                                      <p:tavLst>
                                        <p:tav tm="100000">
                                          <p:val>
                                            <p:strVal val="0-#ppt_w/2"/>
                                          </p:val>
                                        </p:tav>
                                        <p:tav>
                                          <p:val>
                                            <p:strVal val="#ppt_x"/>
                                          </p:val>
                                        </p:tav>
                                      </p:tavLst>
                                    </p:anim>
                                    <p:anim calcmode="lin" valueType="num">
                                      <p:cBhvr additive="repl">
                                        <p:cTn id="25" dur="500" fill="hold"/>
                                        <p:tgtEl>
                                          <p:spTgt spid="9220"/>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0" y="369888"/>
            <a:ext cx="8986838"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4B1F6F"/>
                </a:solidFill>
              </a:rPr>
              <a:t>Uloga perja</a:t>
            </a:r>
            <a:r>
              <a:rPr lang="en-US" altLang="en-US" smtClean="0"/>
              <a:t>: -</a:t>
            </a:r>
            <a:r>
              <a:rPr lang="en-US" altLang="en-US" u="sng" smtClean="0"/>
              <a:t>održavanje telesne temperature</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                    -</a:t>
            </a:r>
            <a:r>
              <a:rPr lang="en-US" altLang="en-US" u="sng" smtClean="0"/>
              <a:t>zaštita tela</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                    -</a:t>
            </a:r>
            <a:r>
              <a:rPr lang="en-US" altLang="en-US" u="sng" smtClean="0"/>
              <a:t>razlikovanje polova</a:t>
            </a:r>
          </a:p>
          <a:p>
            <a:pPr marL="341313" indent="-341313" eaLnBrk="1" hangingPunct="1">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mtClean="0"/>
              <a:t>                    -</a:t>
            </a:r>
            <a:r>
              <a:rPr lang="en-US" altLang="en-US" u="sng" smtClean="0"/>
              <a:t>privlačenje između jedniki</a:t>
            </a:r>
          </a:p>
        </p:txBody>
      </p:sp>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596" y="857232"/>
            <a:ext cx="1816270" cy="1785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4813" y="2857500"/>
            <a:ext cx="4286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720" y="2714620"/>
            <a:ext cx="3000396" cy="1743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414" name="Rectangle 6"/>
          <p:cNvSpPr>
            <a:spLocks noChangeArrowheads="1"/>
          </p:cNvSpPr>
          <p:nvPr/>
        </p:nvSpPr>
        <p:spPr bwMode="auto">
          <a:xfrm>
            <a:off x="8429625" y="6643688"/>
            <a:ext cx="714375"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split/>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0242">
                                            <p:txEl>
                                              <p:pRg st="0" end="0"/>
                                            </p:txEl>
                                          </p:spTgt>
                                        </p:tgtEl>
                                        <p:attrNameLst>
                                          <p:attrName>style.visibility</p:attrName>
                                        </p:attrNameLst>
                                      </p:cBhvr>
                                      <p:to>
                                        <p:strVal val="visible"/>
                                      </p:to>
                                    </p:set>
                                    <p:anim calcmode="lin" valueType="num">
                                      <p:cBhvr additive="repl">
                                        <p:cTn id="7" dur="500" fill="hold"/>
                                        <p:tgtEl>
                                          <p:spTgt spid="10242">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024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additive="repl">
                                        <p:cTn id="12" dur="1" fill="hold">
                                          <p:stCondLst>
                                            <p:cond delay="0"/>
                                          </p:stCondLst>
                                        </p:cTn>
                                        <p:tgtEl>
                                          <p:spTgt spid="10243"/>
                                        </p:tgtEl>
                                        <p:attrNameLst>
                                          <p:attrName>style.visibility</p:attrName>
                                        </p:attrNameLst>
                                      </p:cBhvr>
                                      <p:to>
                                        <p:strVal val="visible"/>
                                      </p:to>
                                    </p:set>
                                    <p:animEffect transition="in" filter="circle(in)">
                                      <p:cBhvr additive="repl">
                                        <p:cTn id="13" dur="2000"/>
                                        <p:tgtEl>
                                          <p:spTgt spid="102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additive="repl">
                                        <p:cTn id="17" dur="1" fill="hold">
                                          <p:stCondLst>
                                            <p:cond delay="0"/>
                                          </p:stCondLst>
                                        </p:cTn>
                                        <p:tgtEl>
                                          <p:spTgt spid="10242">
                                            <p:txEl>
                                              <p:pRg st="1" end="1"/>
                                            </p:txEl>
                                          </p:spTgt>
                                        </p:tgtEl>
                                        <p:attrNameLst>
                                          <p:attrName>style.visibility</p:attrName>
                                        </p:attrNameLst>
                                      </p:cBhvr>
                                      <p:to>
                                        <p:strVal val="visible"/>
                                      </p:to>
                                    </p:set>
                                    <p:anim calcmode="lin" valueType="num">
                                      <p:cBhvr additive="repl">
                                        <p:cTn id="18" dur="500" fill="hold"/>
                                        <p:tgtEl>
                                          <p:spTgt spid="10242">
                                            <p:txEl>
                                              <p:pRg st="1" end="1"/>
                                            </p:txEl>
                                          </p:spTgt>
                                        </p:tgtEl>
                                        <p:attrNameLst>
                                          <p:attrName>ppt_x</p:attrName>
                                        </p:attrNameLst>
                                      </p:cBhvr>
                                      <p:tavLst>
                                        <p:tav tm="100000">
                                          <p:val>
                                            <p:strVal val="#ppt_x"/>
                                          </p:val>
                                        </p:tav>
                                        <p:tav>
                                          <p:val>
                                            <p:strVal val="#ppt_x"/>
                                          </p:val>
                                        </p:tav>
                                      </p:tavLst>
                                    </p:anim>
                                    <p:anim calcmode="lin" valueType="num">
                                      <p:cBhvr additive="repl">
                                        <p:cTn id="19" dur="500" fill="hold"/>
                                        <p:tgtEl>
                                          <p:spTgt spid="10242">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10242">
                                            <p:txEl>
                                              <p:pRg st="2" end="2"/>
                                            </p:txEl>
                                          </p:spTgt>
                                        </p:tgtEl>
                                        <p:attrNameLst>
                                          <p:attrName>style.visibility</p:attrName>
                                        </p:attrNameLst>
                                      </p:cBhvr>
                                      <p:to>
                                        <p:strVal val="visible"/>
                                      </p:to>
                                    </p:set>
                                    <p:anim calcmode="lin" valueType="num">
                                      <p:cBhvr additive="repl">
                                        <p:cTn id="24" dur="500" fill="hold"/>
                                        <p:tgtEl>
                                          <p:spTgt spid="10242">
                                            <p:txEl>
                                              <p:pRg st="2" end="2"/>
                                            </p:txEl>
                                          </p:spTgt>
                                        </p:tgtEl>
                                        <p:attrNameLst>
                                          <p:attrName>ppt_x</p:attrName>
                                        </p:attrNameLst>
                                      </p:cBhvr>
                                      <p:tavLst>
                                        <p:tav tm="100000">
                                          <p:val>
                                            <p:strVal val="#ppt_x"/>
                                          </p:val>
                                        </p:tav>
                                        <p:tav>
                                          <p:val>
                                            <p:strVal val="#ppt_x"/>
                                          </p:val>
                                        </p:tav>
                                      </p:tavLst>
                                    </p:anim>
                                    <p:anim calcmode="lin" valueType="num">
                                      <p:cBhvr additive="repl">
                                        <p:cTn id="25" dur="500" fill="hold"/>
                                        <p:tgtEl>
                                          <p:spTgt spid="10242">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additive="repl">
                                        <p:cTn id="29" dur="1" fill="hold">
                                          <p:stCondLst>
                                            <p:cond delay="0"/>
                                          </p:stCondLst>
                                        </p:cTn>
                                        <p:tgtEl>
                                          <p:spTgt spid="10245"/>
                                        </p:tgtEl>
                                        <p:attrNameLst>
                                          <p:attrName>style.visibility</p:attrName>
                                        </p:attrNameLst>
                                      </p:cBhvr>
                                      <p:to>
                                        <p:strVal val="visible"/>
                                      </p:to>
                                    </p:set>
                                    <p:animEffect transition="in" filter="checkerboard(across)">
                                      <p:cBhvr additive="repl">
                                        <p:cTn id="30" dur="500"/>
                                        <p:tgtEl>
                                          <p:spTgt spid="102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additive="repl">
                                        <p:cTn id="34" dur="1" fill="hold">
                                          <p:stCondLst>
                                            <p:cond delay="0"/>
                                          </p:stCondLst>
                                        </p:cTn>
                                        <p:tgtEl>
                                          <p:spTgt spid="10242">
                                            <p:txEl>
                                              <p:pRg st="3" end="3"/>
                                            </p:txEl>
                                          </p:spTgt>
                                        </p:tgtEl>
                                        <p:attrNameLst>
                                          <p:attrName>style.visibility</p:attrName>
                                        </p:attrNameLst>
                                      </p:cBhvr>
                                      <p:to>
                                        <p:strVal val="visible"/>
                                      </p:to>
                                    </p:set>
                                    <p:anim calcmode="lin" valueType="num">
                                      <p:cBhvr additive="repl">
                                        <p:cTn id="35" dur="500" fill="hold"/>
                                        <p:tgtEl>
                                          <p:spTgt spid="10242">
                                            <p:txEl>
                                              <p:pRg st="3" end="3"/>
                                            </p:txEl>
                                          </p:spTgt>
                                        </p:tgtEl>
                                        <p:attrNameLst>
                                          <p:attrName>ppt_x</p:attrName>
                                        </p:attrNameLst>
                                      </p:cBhvr>
                                      <p:tavLst>
                                        <p:tav tm="100000">
                                          <p:val>
                                            <p:strVal val="#ppt_x"/>
                                          </p:val>
                                        </p:tav>
                                        <p:tav>
                                          <p:val>
                                            <p:strVal val="#ppt_x"/>
                                          </p:val>
                                        </p:tav>
                                      </p:tavLst>
                                    </p:anim>
                                    <p:anim calcmode="lin" valueType="num">
                                      <p:cBhvr additive="repl">
                                        <p:cTn id="36" dur="500" fill="hold"/>
                                        <p:tgtEl>
                                          <p:spTgt spid="10242">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additive="repl">
                                        <p:cTn id="40" dur="1" fill="hold">
                                          <p:stCondLst>
                                            <p:cond delay="0"/>
                                          </p:stCondLst>
                                        </p:cTn>
                                        <p:tgtEl>
                                          <p:spTgt spid="10244"/>
                                        </p:tgtEl>
                                        <p:attrNameLst>
                                          <p:attrName>style.visibility</p:attrName>
                                        </p:attrNameLst>
                                      </p:cBhvr>
                                      <p:to>
                                        <p:strVal val="visible"/>
                                      </p:to>
                                    </p:set>
                                    <p:animEffect transition="in" filter="box(in)">
                                      <p:cBhvr additive="repl">
                                        <p:cTn id="41"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84138" y="274638"/>
            <a:ext cx="8229600" cy="4525962"/>
          </a:xfrm>
        </p:spPr>
        <p:txBody>
          <a:bodyPr/>
          <a:lstStyle/>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4B1F6F"/>
                </a:solidFill>
              </a:rPr>
              <a:t>Pokrovna pera</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4B1F6F"/>
                </a:solidFill>
              </a:rPr>
              <a:t>Konturna pera</a:t>
            </a:r>
          </a:p>
          <a:p>
            <a:pPr marL="341313" indent="-341313" eaLnBrk="1" hangingPunct="1">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b="1" smtClean="0">
                <a:solidFill>
                  <a:srgbClr val="4B1F6F"/>
                </a:solidFill>
              </a:rPr>
              <a:t>Paperje </a:t>
            </a:r>
          </a:p>
        </p:txBody>
      </p:sp>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0375" y="2000250"/>
            <a:ext cx="22987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8688" y="2000250"/>
            <a:ext cx="21431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86375" y="2000250"/>
            <a:ext cx="26162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2" name="Rectangle 8"/>
          <p:cNvSpPr>
            <a:spLocks noChangeArrowheads="1"/>
          </p:cNvSpPr>
          <p:nvPr/>
        </p:nvSpPr>
        <p:spPr bwMode="auto">
          <a:xfrm>
            <a:off x="8501063" y="6643688"/>
            <a:ext cx="642937" cy="214312"/>
          </a:xfrm>
          <a:prstGeom prst="rect">
            <a:avLst/>
          </a:prstGeom>
          <a:solidFill>
            <a:srgbClr val="00B8FF"/>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transition spd="med">
    <p:zoom/>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1266">
                                            <p:txEl>
                                              <p:pRg st="0" end="0"/>
                                            </p:txEl>
                                          </p:spTgt>
                                        </p:tgtEl>
                                        <p:attrNameLst>
                                          <p:attrName>style.visibility</p:attrName>
                                        </p:attrNameLst>
                                      </p:cBhvr>
                                      <p:to>
                                        <p:strVal val="visible"/>
                                      </p:to>
                                    </p:set>
                                    <p:anim calcmode="lin" valueType="num">
                                      <p:cBhvr additive="repl">
                                        <p:cTn id="7" dur="500" fill="hold"/>
                                        <p:tgtEl>
                                          <p:spTgt spid="11266">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126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additive="repl">
                                        <p:cTn id="12" dur="1" fill="hold">
                                          <p:stCondLst>
                                            <p:cond delay="0"/>
                                          </p:stCondLst>
                                        </p:cTn>
                                        <p:tgtEl>
                                          <p:spTgt spid="11268"/>
                                        </p:tgtEl>
                                        <p:attrNameLst>
                                          <p:attrName>style.visibility</p:attrName>
                                        </p:attrNameLst>
                                      </p:cBhvr>
                                      <p:to>
                                        <p:strVal val="visible"/>
                                      </p:to>
                                    </p:set>
                                    <p:animEffect transition="in" filter="checkerboard(across)">
                                      <p:cBhvr additive="repl">
                                        <p:cTn id="13" dur="500"/>
                                        <p:tgtEl>
                                          <p:spTgt spid="112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additive="repl">
                                        <p:cTn id="17" dur="1" fill="hold">
                                          <p:stCondLst>
                                            <p:cond delay="0"/>
                                          </p:stCondLst>
                                        </p:cTn>
                                        <p:tgtEl>
                                          <p:spTgt spid="11266">
                                            <p:txEl>
                                              <p:pRg st="1" end="1"/>
                                            </p:txEl>
                                          </p:spTgt>
                                        </p:tgtEl>
                                        <p:attrNameLst>
                                          <p:attrName>style.visibility</p:attrName>
                                        </p:attrNameLst>
                                      </p:cBhvr>
                                      <p:to>
                                        <p:strVal val="visible"/>
                                      </p:to>
                                    </p:set>
                                    <p:anim calcmode="lin" valueType="num">
                                      <p:cBhvr additive="repl">
                                        <p:cTn id="18" dur="500" fill="hold"/>
                                        <p:tgtEl>
                                          <p:spTgt spid="11266">
                                            <p:txEl>
                                              <p:pRg st="1" end="1"/>
                                            </p:txEl>
                                          </p:spTgt>
                                        </p:tgtEl>
                                        <p:attrNameLst>
                                          <p:attrName>ppt_x</p:attrName>
                                        </p:attrNameLst>
                                      </p:cBhvr>
                                      <p:tavLst>
                                        <p:tav tm="100000">
                                          <p:val>
                                            <p:strVal val="#ppt_x"/>
                                          </p:val>
                                        </p:tav>
                                        <p:tav>
                                          <p:val>
                                            <p:strVal val="#ppt_x"/>
                                          </p:val>
                                        </p:tav>
                                      </p:tavLst>
                                    </p:anim>
                                    <p:anim calcmode="lin" valueType="num">
                                      <p:cBhvr additive="repl">
                                        <p:cTn id="19" dur="500" fill="hold"/>
                                        <p:tgtEl>
                                          <p:spTgt spid="11266">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11267"/>
                                        </p:tgtEl>
                                        <p:attrNameLst>
                                          <p:attrName>style.visibility</p:attrName>
                                        </p:attrNameLst>
                                      </p:cBhvr>
                                      <p:to>
                                        <p:strVal val="visible"/>
                                      </p:to>
                                    </p:set>
                                    <p:anim calcmode="lin" valueType="num">
                                      <p:cBhvr additive="repl">
                                        <p:cTn id="24" dur="500" fill="hold"/>
                                        <p:tgtEl>
                                          <p:spTgt spid="11267"/>
                                        </p:tgtEl>
                                        <p:attrNameLst>
                                          <p:attrName>ppt_x</p:attrName>
                                        </p:attrNameLst>
                                      </p:cBhvr>
                                      <p:tavLst>
                                        <p:tav tm="100000">
                                          <p:val>
                                            <p:strVal val="#ppt_x"/>
                                          </p:val>
                                        </p:tav>
                                        <p:tav>
                                          <p:val>
                                            <p:strVal val="#ppt_x"/>
                                          </p:val>
                                        </p:tav>
                                      </p:tavLst>
                                    </p:anim>
                                    <p:anim calcmode="lin" valueType="num">
                                      <p:cBhvr additive="repl">
                                        <p:cTn id="25" dur="500" fill="hold"/>
                                        <p:tgtEl>
                                          <p:spTgt spid="11267"/>
                                        </p:tgtEl>
                                        <p:attrNameLst>
                                          <p:attrName>ppt_y</p:attrName>
                                        </p:attrNameLst>
                                      </p:cBhvr>
                                      <p:tavLst>
                                        <p:tav tm="100000">
                                          <p:val>
                                            <p:strVal val="1+#ppt_h/2"/>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additive="repl">
                                        <p:cTn id="29" dur="1" fill="hold">
                                          <p:stCondLst>
                                            <p:cond delay="0"/>
                                          </p:stCondLst>
                                        </p:cTn>
                                        <p:tgtEl>
                                          <p:spTgt spid="11266">
                                            <p:txEl>
                                              <p:pRg st="2" end="2"/>
                                            </p:txEl>
                                          </p:spTgt>
                                        </p:tgtEl>
                                        <p:attrNameLst>
                                          <p:attrName>style.visibility</p:attrName>
                                        </p:attrNameLst>
                                      </p:cBhvr>
                                      <p:to>
                                        <p:strVal val="visible"/>
                                      </p:to>
                                    </p:set>
                                    <p:anim calcmode="lin" valueType="num">
                                      <p:cBhvr additive="repl">
                                        <p:cTn id="30" dur="500" fill="hold"/>
                                        <p:tgtEl>
                                          <p:spTgt spid="11266">
                                            <p:txEl>
                                              <p:pRg st="2" end="2"/>
                                            </p:txEl>
                                          </p:spTgt>
                                        </p:tgtEl>
                                        <p:attrNameLst>
                                          <p:attrName>ppt_x</p:attrName>
                                        </p:attrNameLst>
                                      </p:cBhvr>
                                      <p:tavLst>
                                        <p:tav tm="100000">
                                          <p:val>
                                            <p:strVal val="#ppt_x"/>
                                          </p:val>
                                        </p:tav>
                                        <p:tav>
                                          <p:val>
                                            <p:strVal val="#ppt_x"/>
                                          </p:val>
                                        </p:tav>
                                      </p:tavLst>
                                    </p:anim>
                                    <p:anim calcmode="lin" valueType="num">
                                      <p:cBhvr additive="repl">
                                        <p:cTn id="31" dur="500" fill="hold"/>
                                        <p:tgtEl>
                                          <p:spTgt spid="11266">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additive="repl">
                                        <p:cTn id="35" dur="1" fill="hold">
                                          <p:stCondLst>
                                            <p:cond delay="0"/>
                                          </p:stCondLst>
                                        </p:cTn>
                                        <p:tgtEl>
                                          <p:spTgt spid="11269"/>
                                        </p:tgtEl>
                                        <p:attrNameLst>
                                          <p:attrName>style.visibility</p:attrName>
                                        </p:attrNameLst>
                                      </p:cBhvr>
                                      <p:to>
                                        <p:strVal val="visible"/>
                                      </p:to>
                                    </p:set>
                                    <p:animEffect transition="in" filter="blinds(horizontal)">
                                      <p:cBhvr additive="repl">
                                        <p:cTn id="36"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2839</TotalTime>
  <Words>946</Words>
  <Application>Microsoft Office PowerPoint</Application>
  <PresentationFormat>On-screen Show (4:3)</PresentationFormat>
  <Paragraphs>108</Paragraphs>
  <Slides>41</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Times New Roman</vt:lpstr>
      <vt:lpstr>DejaVu Sans</vt:lpstr>
      <vt:lpstr>Bradley Hand ITC</vt:lpstr>
      <vt:lpstr>Andalus</vt:lpstr>
      <vt:lpstr>Office Theme</vt:lpstr>
      <vt:lpstr>PowerPoint Presentation</vt:lpstr>
      <vt:lpstr>Poreklo ptica</vt:lpstr>
      <vt:lpstr>PowerPoint Presentation</vt:lpstr>
      <vt:lpstr>PowerPoint Presentation</vt:lpstr>
      <vt:lpstr>Opšte osobine</vt:lpstr>
      <vt:lpstr>PowerPoint Presentation</vt:lpstr>
      <vt:lpstr>PowerPoint Presentation</vt:lpstr>
      <vt:lpstr>PowerPoint Presentation</vt:lpstr>
      <vt:lpstr>PowerPoint Presentation</vt:lpstr>
      <vt:lpstr>PowerPoint Presentation</vt:lpstr>
      <vt:lpstr>PowerPoint Presentation</vt:lpstr>
      <vt:lpstr>Unutrašnja građa ptica Skelet</vt:lpstr>
      <vt:lpstr>PowerPoint Presentation</vt:lpstr>
      <vt:lpstr>Sistem organa za varenje</vt:lpstr>
      <vt:lpstr>PowerPoint Presentation</vt:lpstr>
      <vt:lpstr>PowerPoint Presentation</vt:lpstr>
      <vt:lpstr>Krvni sistem</vt:lpstr>
      <vt:lpstr>Sistem organa za disanje</vt:lpstr>
      <vt:lpstr>Nervni sistem i čula</vt:lpstr>
      <vt:lpstr>PowerPoint Presentation</vt:lpstr>
      <vt:lpstr>Sistem organa za izlučivanje</vt:lpstr>
      <vt:lpstr>Razmnožavanje ptica i briga o potomstvu</vt:lpstr>
      <vt:lpstr>PowerPoint Presentation</vt:lpstr>
      <vt:lpstr>PowerPoint Presentation</vt:lpstr>
      <vt:lpstr>PowerPoint Presentation</vt:lpstr>
      <vt:lpstr>PowerPoint Presentation</vt:lpstr>
      <vt:lpstr>Seobe ptica</vt:lpstr>
      <vt:lpstr>PowerPoint Presentation</vt:lpstr>
      <vt:lpstr>Ptice Neletacice</vt:lpstr>
      <vt:lpstr>PowerPoint Presentation</vt:lpstr>
      <vt:lpstr>Ptice Letacice</vt:lpstr>
      <vt:lpstr>PowerPoint Presentation</vt:lpstr>
      <vt:lpstr>Plovuse</vt:lpstr>
      <vt:lpstr>Galeb</vt:lpstr>
      <vt:lpstr>PowerPoint Presentation</vt:lpstr>
      <vt:lpstr>Albatrosi </vt:lpstr>
      <vt:lpstr>CAPLJE</vt:lpstr>
      <vt:lpstr>Rode</vt:lpstr>
      <vt:lpstr>Labudovi </vt:lpstr>
      <vt:lpstr>PowerPoint Presentation</vt:lpstr>
      <vt:lpstr>Kraj</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Direktor</cp:lastModifiedBy>
  <cp:revision>491</cp:revision>
  <cp:lastPrinted>1601-01-01T00:00:00Z</cp:lastPrinted>
  <dcterms:created xsi:type="dcterms:W3CDTF">2010-05-23T14:28:12Z</dcterms:created>
  <dcterms:modified xsi:type="dcterms:W3CDTF">2017-06-12T11:47:12Z</dcterms:modified>
</cp:coreProperties>
</file>