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6686" autoAdjust="0"/>
  </p:normalViewPr>
  <p:slideViewPr>
    <p:cSldViewPr>
      <p:cViewPr varScale="1">
        <p:scale>
          <a:sx n="109" d="100"/>
          <a:sy n="109" d="100"/>
        </p:scale>
        <p:origin x="-10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BFDC6B-4447-451F-8BF6-70189A96D59A}" type="datetimeFigureOut">
              <a:rPr lang="sr-Latn-RS" smtClean="0"/>
              <a:t>3.5.2017</a:t>
            </a:fld>
            <a:endParaRPr lang="sr-Latn-R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9AC95-717A-42E0-8DC5-9DE8BA7D93FF}" type="slidenum">
              <a:rPr lang="sr-Latn-RS" smtClean="0"/>
              <a:t>‹#›</a:t>
            </a:fld>
            <a:endParaRPr lang="sr-Latn-RS"/>
          </a:p>
        </p:txBody>
      </p:sp>
    </p:spTree>
    <p:extLst>
      <p:ext uri="{BB962C8B-B14F-4D97-AF65-F5344CB8AC3E}">
        <p14:creationId xmlns:p14="http://schemas.microsoft.com/office/powerpoint/2010/main" val="21946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E779AC95-717A-42E0-8DC5-9DE8BA7D93FF}" type="slidenum">
              <a:rPr lang="sr-Latn-RS" smtClean="0"/>
              <a:t>11</a:t>
            </a:fld>
            <a:endParaRPr lang="sr-Latn-RS"/>
          </a:p>
        </p:txBody>
      </p:sp>
    </p:spTree>
    <p:extLst>
      <p:ext uri="{BB962C8B-B14F-4D97-AF65-F5344CB8AC3E}">
        <p14:creationId xmlns:p14="http://schemas.microsoft.com/office/powerpoint/2010/main" val="1417035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CE48E46-02F9-4F8D-AA34-D7C5C261C9F8}" type="datetimeFigureOut">
              <a:rPr lang="sr-Latn-RS" smtClean="0"/>
              <a:t>3.5.2017</a:t>
            </a:fld>
            <a:endParaRPr lang="sr-Latn-RS"/>
          </a:p>
        </p:txBody>
      </p:sp>
      <p:sp>
        <p:nvSpPr>
          <p:cNvPr id="19" name="Footer Placeholder 18"/>
          <p:cNvSpPr>
            <a:spLocks noGrp="1"/>
          </p:cNvSpPr>
          <p:nvPr>
            <p:ph type="ftr" sz="quarter" idx="11"/>
          </p:nvPr>
        </p:nvSpPr>
        <p:spPr/>
        <p:txBody>
          <a:bodyPr/>
          <a:lstStyle/>
          <a:p>
            <a:endParaRPr lang="sr-Latn-RS"/>
          </a:p>
        </p:txBody>
      </p:sp>
      <p:sp>
        <p:nvSpPr>
          <p:cNvPr id="27" name="Slide Number Placeholder 26"/>
          <p:cNvSpPr>
            <a:spLocks noGrp="1"/>
          </p:cNvSpPr>
          <p:nvPr>
            <p:ph type="sldNum" sz="quarter" idx="12"/>
          </p:nvPr>
        </p:nvSpPr>
        <p:spPr/>
        <p:txBody>
          <a:bodyPr/>
          <a:lstStyle/>
          <a:p>
            <a:fld id="{3A2778B0-0687-473F-9185-CC77B966E03D}" type="slidenum">
              <a:rPr lang="sr-Latn-RS" smtClean="0"/>
              <a:t>‹#›</a:t>
            </a:fld>
            <a:endParaRPr lang="sr-Latn-R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E48E46-02F9-4F8D-AA34-D7C5C261C9F8}" type="datetimeFigureOut">
              <a:rPr lang="sr-Latn-RS" smtClean="0"/>
              <a:t>3.5.2017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3A2778B0-0687-473F-9185-CC77B966E03D}" type="slidenum">
              <a:rPr lang="sr-Latn-RS" smtClean="0"/>
              <a:t>‹#›</a:t>
            </a:fld>
            <a:endParaRPr lang="sr-Latn-R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E48E46-02F9-4F8D-AA34-D7C5C261C9F8}" type="datetimeFigureOut">
              <a:rPr lang="sr-Latn-RS" smtClean="0"/>
              <a:t>3.5.2017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3A2778B0-0687-473F-9185-CC77B966E03D}" type="slidenum">
              <a:rPr lang="sr-Latn-RS" smtClean="0"/>
              <a:t>‹#›</a:t>
            </a:fld>
            <a:endParaRPr lang="sr-Latn-R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E48E46-02F9-4F8D-AA34-D7C5C261C9F8}" type="datetimeFigureOut">
              <a:rPr lang="sr-Latn-RS" smtClean="0"/>
              <a:t>3.5.2017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3A2778B0-0687-473F-9185-CC77B966E03D}" type="slidenum">
              <a:rPr lang="sr-Latn-RS" smtClean="0"/>
              <a:t>‹#›</a:t>
            </a:fld>
            <a:endParaRPr lang="sr-Latn-R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CE48E46-02F9-4F8D-AA34-D7C5C261C9F8}" type="datetimeFigureOut">
              <a:rPr lang="sr-Latn-RS" smtClean="0"/>
              <a:t>3.5.2017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3A2778B0-0687-473F-9185-CC77B966E03D}" type="slidenum">
              <a:rPr lang="sr-Latn-RS" smtClean="0"/>
              <a:t>‹#›</a:t>
            </a:fld>
            <a:endParaRPr lang="sr-Latn-R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E48E46-02F9-4F8D-AA34-D7C5C261C9F8}" type="datetimeFigureOut">
              <a:rPr lang="sr-Latn-RS" smtClean="0"/>
              <a:t>3.5.2017</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3A2778B0-0687-473F-9185-CC77B966E03D}" type="slidenum">
              <a:rPr lang="sr-Latn-RS" smtClean="0"/>
              <a:t>‹#›</a:t>
            </a:fld>
            <a:endParaRPr lang="sr-Latn-R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CE48E46-02F9-4F8D-AA34-D7C5C261C9F8}" type="datetimeFigureOut">
              <a:rPr lang="sr-Latn-RS" smtClean="0"/>
              <a:t>3.5.2017</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3A2778B0-0687-473F-9185-CC77B966E03D}" type="slidenum">
              <a:rPr lang="sr-Latn-RS" smtClean="0"/>
              <a:t>‹#›</a:t>
            </a:fld>
            <a:endParaRPr lang="sr-Latn-R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E48E46-02F9-4F8D-AA34-D7C5C261C9F8}" type="datetimeFigureOut">
              <a:rPr lang="sr-Latn-RS" smtClean="0"/>
              <a:t>3.5.2017</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3A2778B0-0687-473F-9185-CC77B966E03D}" type="slidenum">
              <a:rPr lang="sr-Latn-RS" smtClean="0"/>
              <a:t>‹#›</a:t>
            </a:fld>
            <a:endParaRPr lang="sr-Latn-R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48E46-02F9-4F8D-AA34-D7C5C261C9F8}" type="datetimeFigureOut">
              <a:rPr lang="sr-Latn-RS" smtClean="0"/>
              <a:t>3.5.2017</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3A2778B0-0687-473F-9185-CC77B966E03D}" type="slidenum">
              <a:rPr lang="sr-Latn-RS" smtClean="0"/>
              <a:t>‹#›</a:t>
            </a:fld>
            <a:endParaRPr lang="sr-Latn-R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E48E46-02F9-4F8D-AA34-D7C5C261C9F8}" type="datetimeFigureOut">
              <a:rPr lang="sr-Latn-RS" smtClean="0"/>
              <a:t>3.5.2017</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3A2778B0-0687-473F-9185-CC77B966E03D}" type="slidenum">
              <a:rPr lang="sr-Latn-RS" smtClean="0"/>
              <a:t>‹#›</a:t>
            </a:fld>
            <a:endParaRPr lang="sr-Latn-R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E48E46-02F9-4F8D-AA34-D7C5C261C9F8}" type="datetimeFigureOut">
              <a:rPr lang="sr-Latn-RS" smtClean="0"/>
              <a:t>3.5.2017</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a:xfrm>
            <a:off x="8077200" y="6356350"/>
            <a:ext cx="609600" cy="365125"/>
          </a:xfrm>
        </p:spPr>
        <p:txBody>
          <a:bodyPr/>
          <a:lstStyle/>
          <a:p>
            <a:fld id="{3A2778B0-0687-473F-9185-CC77B966E03D}" type="slidenum">
              <a:rPr lang="sr-Latn-RS" smtClean="0"/>
              <a:t>‹#›</a:t>
            </a:fld>
            <a:endParaRPr lang="sr-Latn-R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CE48E46-02F9-4F8D-AA34-D7C5C261C9F8}" type="datetimeFigureOut">
              <a:rPr lang="sr-Latn-RS" smtClean="0"/>
              <a:t>3.5.2017</a:t>
            </a:fld>
            <a:endParaRPr lang="sr-Latn-R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r-Latn-R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A2778B0-0687-473F-9185-CC77B966E03D}" type="slidenum">
              <a:rPr lang="sr-Latn-RS" smtClean="0"/>
              <a:t>‹#›</a:t>
            </a:fld>
            <a:endParaRPr lang="sr-Latn-R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hr.wikipedia.org/wiki/Golup%C4%8Darke" TargetMode="External"/><Relationship Id="rId2" Type="http://schemas.openxmlformats.org/officeDocument/2006/relationships/hyperlink" Target="https://hr.wikipedia.org/wiki/Ptica" TargetMode="External"/><Relationship Id="rId1" Type="http://schemas.openxmlformats.org/officeDocument/2006/relationships/slideLayout" Target="../slideLayouts/slideLayout2.xml"/><Relationship Id="rId6" Type="http://schemas.openxmlformats.org/officeDocument/2006/relationships/hyperlink" Target="https://hr.wikipedia.org/wiki/Golub_pe%C4%87inar" TargetMode="External"/><Relationship Id="rId5" Type="http://schemas.openxmlformats.org/officeDocument/2006/relationships/hyperlink" Target="https://hr.wikipedia.org/wiki/Australija" TargetMode="External"/><Relationship Id="rId4" Type="http://schemas.openxmlformats.org/officeDocument/2006/relationships/hyperlink" Target="https://hr.wikipedia.org/wiki/Indonezija"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6.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sr.wikipedia.org/wiki/%D0%A6%D1%80%D0%BD%D0%B0_%D0%B2%D1%80%D0%B0%D0%BD%D0%B0" TargetMode="External"/><Relationship Id="rId7" Type="http://schemas.openxmlformats.org/officeDocument/2006/relationships/hyperlink" Target="https://sr.wikipedia.org/wiki/%D0%93%D0%B0%D1%87%D0%B0%D1%86" TargetMode="External"/><Relationship Id="rId2" Type="http://schemas.openxmlformats.org/officeDocument/2006/relationships/hyperlink" Target="https://sr.wikipedia.org/wiki/%D0%92%D1%80%D0%B0%D0%BD%D0%B5" TargetMode="External"/><Relationship Id="rId1" Type="http://schemas.openxmlformats.org/officeDocument/2006/relationships/slideLayout" Target="../slideLayouts/slideLayout2.xml"/><Relationship Id="rId6" Type="http://schemas.openxmlformats.org/officeDocument/2006/relationships/hyperlink" Target="https://sr.wikipedia.org/wiki/%D0%90%D1%84%D1%80%D0%B8%D0%BA%D0%B0" TargetMode="External"/><Relationship Id="rId5" Type="http://schemas.openxmlformats.org/officeDocument/2006/relationships/hyperlink" Target="https://sr.wikipedia.org/wiki/%D0%90%D0%B7%D0%B8%D1%98%D0%B0" TargetMode="External"/><Relationship Id="rId4" Type="http://schemas.openxmlformats.org/officeDocument/2006/relationships/hyperlink" Target="https://sr.wikipedia.org/wiki/%D0%95%D0%B2%D1%80%D0%BE%D0%BF%D0%B0" TargetMode="External"/><Relationship Id="rId9"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1720" y="1124744"/>
            <a:ext cx="3313355" cy="1702160"/>
          </a:xfrm>
        </p:spPr>
        <p:txBody>
          <a:bodyPr/>
          <a:lstStyle/>
          <a:p>
            <a:r>
              <a:rPr lang="sr-Latn-RS" dirty="0" smtClean="0"/>
              <a:t>Biologija</a:t>
            </a:r>
            <a:endParaRPr lang="sr-Latn-RS" dirty="0"/>
          </a:p>
        </p:txBody>
      </p:sp>
      <p:sp>
        <p:nvSpPr>
          <p:cNvPr id="3" name="Subtitle 2"/>
          <p:cNvSpPr>
            <a:spLocks noGrp="1"/>
          </p:cNvSpPr>
          <p:nvPr>
            <p:ph type="subTitle" idx="1"/>
          </p:nvPr>
        </p:nvSpPr>
        <p:spPr>
          <a:xfrm>
            <a:off x="-396552" y="2996952"/>
            <a:ext cx="6400800" cy="762000"/>
          </a:xfrm>
        </p:spPr>
        <p:txBody>
          <a:bodyPr>
            <a:noAutofit/>
          </a:bodyPr>
          <a:lstStyle/>
          <a:p>
            <a:r>
              <a:rPr lang="sr-Latn-RS" sz="4800" dirty="0" smtClean="0"/>
              <a:t>Ptice</a:t>
            </a:r>
            <a:endParaRPr lang="sr-Latn-RS" sz="4800" dirty="0"/>
          </a:p>
        </p:txBody>
      </p:sp>
      <p:sp>
        <p:nvSpPr>
          <p:cNvPr id="5" name="TextBox 4"/>
          <p:cNvSpPr txBox="1"/>
          <p:nvPr/>
        </p:nvSpPr>
        <p:spPr>
          <a:xfrm>
            <a:off x="611560" y="4581128"/>
            <a:ext cx="2664296" cy="1200329"/>
          </a:xfrm>
          <a:prstGeom prst="rect">
            <a:avLst/>
          </a:prstGeom>
          <a:noFill/>
        </p:spPr>
        <p:txBody>
          <a:bodyPr wrap="square" rtlCol="0">
            <a:spAutoFit/>
          </a:bodyPr>
          <a:lstStyle/>
          <a:p>
            <a:r>
              <a:rPr lang="sr-Latn-RS" dirty="0" smtClean="0"/>
              <a:t>Luka Vićentijević VI1</a:t>
            </a:r>
          </a:p>
          <a:p>
            <a:r>
              <a:rPr lang="sr-Latn-RS" dirty="0" smtClean="0"/>
              <a:t>Ilija Čabrić VI1</a:t>
            </a:r>
          </a:p>
          <a:p>
            <a:r>
              <a:rPr lang="sr-Latn-RS" dirty="0" smtClean="0"/>
              <a:t>Marko Veličković VI1</a:t>
            </a:r>
          </a:p>
          <a:p>
            <a:r>
              <a:rPr lang="sr-Latn-RS" dirty="0" smtClean="0"/>
              <a:t>Aleksa Komljenović VI1</a:t>
            </a:r>
            <a:endParaRPr lang="sr-Latn-RS" dirty="0"/>
          </a:p>
        </p:txBody>
      </p:sp>
    </p:spTree>
    <p:extLst>
      <p:ext uri="{BB962C8B-B14F-4D97-AF65-F5344CB8AC3E}">
        <p14:creationId xmlns:p14="http://schemas.microsoft.com/office/powerpoint/2010/main" val="165374845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101 -0.15614 C -0.0283 -0.16586 -0.03611 -0.17488 -0.04306 -0.18529 C -0.04601 -0.18968 -0.04392 -0.19732 -0.04306 -0.2031 C -0.04201 -0.21027 -0.04062 -0.20749 -0.03628 -0.21073 C -0.02865 -0.21652 -0.02431 -0.2216 -0.01528 -0.22322 C -0.0092 -0.22854 -0.00347 -0.23386 0.00365 -0.23595 C 0.00764 -0.23849 0.01233 -0.23965 0.00469 -0.24867 C 0.00104 -0.25306 -0.00417 -0.25468 -0.00868 -0.25769 C -0.0184 -0.26417 -0.02656 -0.27203 -0.03733 -0.27527 C -0.04253 -0.28267 -0.04878 -0.28846 -0.05156 -0.29817 C -0.05122 -0.3021 -0.05139 -0.30604 -0.05052 -0.30974 C -0.04861 -0.31691 -0.04375 -0.31992 -0.0401 -0.32477 C -0.03715 -0.32871 -0.03437 -0.3331 -0.0316 -0.3375 C -0.02517 -0.34767 -0.02031 -0.35855 -0.01441 -0.36919 C -0.01146 -0.38353 -0.02031 -0.38445 -0.02865 -0.387 C -0.03212 -0.39001 -0.03542 -0.39047 -0.03924 -0.39209 C -0.04062 -0.39324 -0.04514 -0.39741 -0.04583 -0.39856 C -0.04653 -0.39949 -0.04618 -0.40111 -0.0467 -0.40227 C -0.0474 -0.40365 -0.04861 -0.40481 -0.04965 -0.40597 C -0.05191 -0.41614 -0.0533 -0.42632 -0.05538 -0.4365 C -0.05469 -0.44275 -0.05538 -0.44969 -0.05347 -0.45547 C -0.05208 -0.45986 -0.04844 -0.46218 -0.04583 -0.46565 C -0.04462 -0.46727 -0.04201 -0.47074 -0.04201 -0.47074 C -0.0401 -0.47906 -0.0316 -0.48438 -0.02587 -0.48855 C -0.01753 -0.49456 -0.01024 -0.49896 -0.00104 -0.50243 C 0.00313 -0.50405 0.00747 -0.50867 0.01128 -0.51145 C 0.01892 -0.517 0.02865 -0.52325 0.03698 -0.52533 C 0.04375 -0.53134 0.04045 -0.52972 0.04653 -0.53181 C 0.05174 -0.53574 0.05347 -0.53713 0.0599 -0.53921 C 0.0684 -0.54638 0.06059 -0.54083 0.06944 -0.5443 C 0.08333 -0.54962 0.06719 -0.54407 0.07708 -0.54939 C 0.08785 -0.55517 0.10017 -0.55679 0.11128 -0.56095 C 0.11597 -0.56488 0.12118 -0.56581 0.12656 -0.5672 C 0.13177 -0.56974 0.13663 -0.57252 0.14184 -0.57483 C 0.14566 -0.5783 0.14462 -0.57784 0.15035 -0.57992 C 0.15313 -0.58085 0.15885 -0.58246 0.15885 -0.58246 C 0.18003 -0.59658 0.20538 -0.59634 0.22847 -0.59773 C 0.23177 -0.59819 0.23472 -0.60028 0.23802 -0.60028 C 0.28941 -0.60028 0.3408 -0.59935 0.39219 -0.59889 C 0.39705 -0.59565 0.4026 -0.59472 0.40747 -0.59125 C 0.41319 -0.58709 0.41997 -0.58038 0.42656 -0.57853 C 0.43281 -0.57691 0.43941 -0.57738 0.44566 -0.57483 C 0.44878 -0.57367 0.45191 -0.57206 0.45503 -0.57113 C 0.45799 -0.5702 0.46372 -0.56859 0.46372 -0.56859 C 0.46684 -0.5665 0.46979 -0.56327 0.47326 -0.56211 C 0.4776 -0.56072 0.48281 -0.5591 0.48663 -0.55586 C 0.48924 -0.55355 0.49149 -0.55077 0.4941 -0.54823 C 0.49861 -0.53898 0.50712 -0.53342 0.51233 -0.52417 C 0.52083 -0.50914 0.50694 -0.52972 0.51701 -0.51399 C 0.51823 -0.51214 0.51944 -0.51052 0.52083 -0.5089 C 0.5224 -0.50705 0.52413 -0.5059 0.52552 -0.50382 C 0.52899 -0.4985 0.53038 -0.49317 0.5342 -0.48855 C 0.53681 -0.48138 0.53872 -0.47768 0.54375 -0.47328 C 0.54722 -0.46403 0.55347 -0.45871 0.55799 -0.45038 C 0.56337 -0.4402 0.56042 -0.44344 0.56563 -0.43905 C 0.5684 -0.43164 0.57465 -0.41684 0.57899 -0.41106 C 0.58125 -0.3981 0.57882 -0.4025 0.58368 -0.39602 C 0.5849 -0.38977 0.58524 -0.38399 0.5875 -0.37821 C 0.58889 -0.36734 0.58906 -0.35623 0.59028 -0.34513 C 0.58993 -0.31182 0.59028 -0.27828 0.58941 -0.24497 C 0.58906 -0.23248 0.58229 -0.2186 0.57795 -0.20819 C 0.56372 -0.17349 0.55399 -0.15522 0.52934 -0.13208 C 0.50278 -0.1071 0.54427 -0.13717 0.51615 -0.11797 C 0.50938 -0.10618 0.5184 -0.12029 0.50556 -0.10779 C 0.49306 -0.09553 0.50365 -0.10132 0.49601 -0.09762 C 0.48837 -0.08744 0.47813 -0.08304 0.4684 -0.07749 C 0.44913 -0.06639 0.47309 -0.07888 0.45226 -0.06593 C 0.44757 -0.06315 0.44288 -0.06037 0.43802 -0.05829 C 0.43507 -0.05714 0.43212 -0.05621 0.42934 -0.05459 C 0.42639 -0.05274 0.42378 -0.04996 0.42083 -0.04811 C 0.41545 -0.04488 0.4099 -0.04418 0.40469 -0.04071 C 0.39288 -0.03285 0.38264 -0.02359 0.36944 -0.02036 C 0.35608 -0.01342 0.34167 -0.01342 0.32743 -0.01133 C 0.31302 -0.00555 0.29792 -0.00162 0.28281 -1.22831E-6 C 0.26667 0.00486 0.25069 0.00763 0.2342 0.00879 C 0.23194 0.00972 0.22986 0.01134 0.22743 0.01134 C 0.21059 0.0118 0.19392 0.01134 0.17708 0.01018 C 0.17431 0.00995 0.17274 0.00555 0.17031 0.0037 C 0.16667 0.00093 0.1625 -0.00092 0.15885 -0.0037 C 0.1533 -0.00786 0.15 -0.01388 0.14375 -0.01642 C 0.13889 -0.02059 0.13646 -0.02591 0.13229 -0.03053 C 0.12917 -0.034 0.12587 -0.03701 0.12274 -0.04071 C 0.11111 -0.05436 0.09184 -0.05991 0.07708 -0.06222 C 0.07448 -0.06384 0.07222 -0.06662 0.06944 -0.06731 C 0.06094 -0.06963 0.04375 -0.07101 0.04375 -0.07101 C 0.04149 -0.07194 0.03924 -0.0731 0.03698 -0.07356 C 0.03351 -0.07425 0.03003 -0.07402 0.02656 -0.07495 C 0.02361 -0.07564 0.01806 -0.07865 0.01806 -0.07865 C 0.01007 -0.08929 0.00243 -0.10039 -0.00399 -0.11288 C -0.00573 -0.12329 -0.00312 -0.11358 -0.00781 -0.12052 C -0.00937 -0.12283 -0.01198 -0.12884 -0.01337 -0.13208 C -0.0151 -0.13972 -0.01597 -0.15151 -0.02101 -0.15614 Z " pathEditMode="relative" ptsTypes="ffffffffffffffffffffffffffffffffffffffffffffffffffffffffffffffffffffffffffffffffffffffffffff">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Kokoske ili Koke</a:t>
            </a:r>
            <a:endParaRPr lang="sr-Latn-RS" dirty="0"/>
          </a:p>
        </p:txBody>
      </p:sp>
      <p:sp>
        <p:nvSpPr>
          <p:cNvPr id="3" name="Content Placeholder 2"/>
          <p:cNvSpPr>
            <a:spLocks noGrp="1"/>
          </p:cNvSpPr>
          <p:nvPr>
            <p:ph idx="1"/>
          </p:nvPr>
        </p:nvSpPr>
        <p:spPr/>
        <p:txBody>
          <a:bodyPr>
            <a:normAutofit/>
          </a:bodyPr>
          <a:lstStyle/>
          <a:p>
            <a:pPr indent="0">
              <a:buNone/>
            </a:pPr>
            <a:r>
              <a:rPr lang="vi-VN" dirty="0"/>
              <a:t>Kokoške ili koke (Galliformes) su vrlo rasprostranjen red iz razreda ptica. Imaju snažne noge koje su dobro prilagođene čeprkanju. Osim toga, jako dobro trče. Ako lete, to čine samo na kratke razdaljine. Većina vrsta se gnijezdi na tlu. Na svakom području i na svim kontinentima nalaze svoj prostor, no najveći broj vrsta živi u Aziji. Kokoške se najradije zadržavaju u šumi, no to nije njihovo jedino stanište.</a:t>
            </a:r>
            <a:endParaRPr lang="sr-Latn-RS" dirty="0"/>
          </a:p>
        </p:txBody>
      </p:sp>
    </p:spTree>
    <p:extLst>
      <p:ext uri="{BB962C8B-B14F-4D97-AF65-F5344CB8AC3E}">
        <p14:creationId xmlns:p14="http://schemas.microsoft.com/office/powerpoint/2010/main" val="341707703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Fazan</a:t>
            </a:r>
            <a:endParaRPr lang="sr-Latn-RS" dirty="0"/>
          </a:p>
        </p:txBody>
      </p:sp>
      <p:sp>
        <p:nvSpPr>
          <p:cNvPr id="3" name="Content Placeholder 2"/>
          <p:cNvSpPr>
            <a:spLocks noGrp="1"/>
          </p:cNvSpPr>
          <p:nvPr>
            <p:ph idx="1"/>
          </p:nvPr>
        </p:nvSpPr>
        <p:spPr/>
        <p:txBody>
          <a:bodyPr>
            <a:normAutofit/>
          </a:bodyPr>
          <a:lstStyle/>
          <a:p>
            <a:pPr indent="0">
              <a:buNone/>
            </a:pPr>
            <a:r>
              <a:rPr lang="vi-VN" sz="2400" dirty="0"/>
              <a:t>Obični fazan </a:t>
            </a:r>
            <a:r>
              <a:rPr lang="vi-VN" sz="2400" dirty="0" smtClean="0"/>
              <a:t>ptica </a:t>
            </a:r>
            <a:r>
              <a:rPr lang="vi-VN" sz="2400" dirty="0"/>
              <a:t>je koja pripada porodici fazanki i redu kokoški. Njegova domovina je Azija, između ekvatora i do 50° sjeverne zemljopisne širine u sibirskim stepama. Prema povijesnim podacima fazani su došli iz Azije u Europu posredstvom starih Grka, a u naše krajeve preko Rimljana.</a:t>
            </a:r>
            <a:endParaRPr lang="sr-Latn-R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005064"/>
            <a:ext cx="3312368" cy="25401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279991"/>
            <a:ext cx="3456384" cy="20120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6841305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Prepelica</a:t>
            </a:r>
            <a:endParaRPr lang="sr-Latn-RS" dirty="0"/>
          </a:p>
        </p:txBody>
      </p:sp>
      <p:sp>
        <p:nvSpPr>
          <p:cNvPr id="3" name="Content Placeholder 2"/>
          <p:cNvSpPr>
            <a:spLocks noGrp="1"/>
          </p:cNvSpPr>
          <p:nvPr>
            <p:ph idx="1"/>
          </p:nvPr>
        </p:nvSpPr>
        <p:spPr/>
        <p:txBody>
          <a:bodyPr>
            <a:normAutofit/>
          </a:bodyPr>
          <a:lstStyle/>
          <a:p>
            <a:pPr indent="0">
              <a:buNone/>
            </a:pPr>
            <a:r>
              <a:rPr lang="sr-Latn-RS" sz="2400" dirty="0"/>
              <a:t>Prepelica </a:t>
            </a:r>
            <a:r>
              <a:rPr lang="sr-Latn-RS" sz="2400" dirty="0" smtClean="0"/>
              <a:t>u </a:t>
            </a:r>
            <a:r>
              <a:rPr lang="sr-Latn-RS" sz="2400" dirty="0"/>
              <a:t>cijelom svijetu poznata ptica s brojnim geografski ograničenim podvrstama. Najmanja je iz reda kokoški. Najčešća su joj staništa žitna polja i ravnice sa livadama. Populacija prepelica varira 35 000 000-300 000 000.</a:t>
            </a:r>
            <a:endParaRPr lang="sr-Latn-R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77072"/>
            <a:ext cx="3491880" cy="24277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4481314"/>
            <a:ext cx="2828925" cy="1619250"/>
          </a:xfrm>
          <a:prstGeom prst="rect">
            <a:avLst/>
          </a:prstGeom>
        </p:spPr>
      </p:pic>
    </p:spTree>
    <p:extLst>
      <p:ext uri="{BB962C8B-B14F-4D97-AF65-F5344CB8AC3E}">
        <p14:creationId xmlns:p14="http://schemas.microsoft.com/office/powerpoint/2010/main" val="25962937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708920"/>
            <a:ext cx="6400800" cy="685800"/>
          </a:xfrm>
        </p:spPr>
        <p:txBody>
          <a:bodyPr>
            <a:normAutofit fontScale="90000"/>
          </a:bodyPr>
          <a:lstStyle/>
          <a:p>
            <a:r>
              <a:rPr lang="sr-Latn-RS" dirty="0" smtClean="0"/>
              <a:t>To su dve vrste ptice koke ima ih jos!!</a:t>
            </a:r>
            <a:endParaRPr lang="sr-Latn-RS" dirty="0"/>
          </a:p>
        </p:txBody>
      </p:sp>
    </p:spTree>
    <p:extLst>
      <p:ext uri="{BB962C8B-B14F-4D97-AF65-F5344CB8AC3E}">
        <p14:creationId xmlns:p14="http://schemas.microsoft.com/office/powerpoint/2010/main" val="2316561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Golubovi</a:t>
            </a:r>
            <a:endParaRPr lang="sr-Latn-RS" dirty="0"/>
          </a:p>
        </p:txBody>
      </p:sp>
      <p:sp>
        <p:nvSpPr>
          <p:cNvPr id="3" name="Content Placeholder 2"/>
          <p:cNvSpPr>
            <a:spLocks noGrp="1"/>
          </p:cNvSpPr>
          <p:nvPr>
            <p:ph idx="1"/>
          </p:nvPr>
        </p:nvSpPr>
        <p:spPr/>
        <p:txBody>
          <a:bodyPr>
            <a:normAutofit fontScale="92500" lnSpcReduction="20000"/>
          </a:bodyPr>
          <a:lstStyle/>
          <a:p>
            <a:r>
              <a:rPr lang="vi-VN" b="1" dirty="0">
                <a:solidFill>
                  <a:srgbClr val="222222"/>
                </a:solidFill>
                <a:latin typeface="Arial"/>
              </a:rPr>
              <a:t>Golubovi</a:t>
            </a:r>
            <a:r>
              <a:rPr lang="vi-VN" dirty="0">
                <a:solidFill>
                  <a:srgbClr val="222222"/>
                </a:solidFill>
                <a:latin typeface="Arial"/>
              </a:rPr>
              <a:t> </a:t>
            </a:r>
            <a:r>
              <a:rPr lang="vi-VN" dirty="0" smtClean="0">
                <a:solidFill>
                  <a:srgbClr val="222222"/>
                </a:solidFill>
                <a:latin typeface="Arial"/>
              </a:rPr>
              <a:t> </a:t>
            </a:r>
            <a:r>
              <a:rPr lang="vi-VN" dirty="0">
                <a:solidFill>
                  <a:srgbClr val="222222"/>
                </a:solidFill>
                <a:latin typeface="Arial"/>
              </a:rPr>
              <a:t>su porodica </a:t>
            </a:r>
            <a:r>
              <a:rPr lang="vi-VN" dirty="0">
                <a:solidFill>
                  <a:srgbClr val="0B0080"/>
                </a:solidFill>
                <a:latin typeface="Arial"/>
                <a:hlinkClick r:id="rId2" tooltip="Ptica"/>
              </a:rPr>
              <a:t>ptica</a:t>
            </a:r>
            <a:r>
              <a:rPr lang="vi-VN" dirty="0">
                <a:solidFill>
                  <a:srgbClr val="222222"/>
                </a:solidFill>
                <a:latin typeface="Arial"/>
              </a:rPr>
              <a:t> iz reda </a:t>
            </a:r>
            <a:r>
              <a:rPr lang="vi-VN" dirty="0">
                <a:solidFill>
                  <a:srgbClr val="0B0080"/>
                </a:solidFill>
                <a:latin typeface="Arial"/>
                <a:hlinkClick r:id="rId3" tooltip="Golupčarke"/>
              </a:rPr>
              <a:t>golupčarki</a:t>
            </a:r>
            <a:r>
              <a:rPr lang="vi-VN" dirty="0">
                <a:solidFill>
                  <a:srgbClr val="222222"/>
                </a:solidFill>
                <a:latin typeface="Arial"/>
              </a:rPr>
              <a:t> </a:t>
            </a:r>
            <a:r>
              <a:rPr lang="sr-Latn-RS" dirty="0">
                <a:solidFill>
                  <a:srgbClr val="222222"/>
                </a:solidFill>
                <a:latin typeface="Arial"/>
              </a:rPr>
              <a:t>.</a:t>
            </a:r>
            <a:r>
              <a:rPr lang="vi-VN" dirty="0" smtClean="0">
                <a:solidFill>
                  <a:srgbClr val="222222"/>
                </a:solidFill>
                <a:latin typeface="Arial"/>
              </a:rPr>
              <a:t> </a:t>
            </a:r>
            <a:r>
              <a:rPr lang="vi-VN" dirty="0">
                <a:solidFill>
                  <a:srgbClr val="222222"/>
                </a:solidFill>
                <a:latin typeface="Arial"/>
              </a:rPr>
              <a:t>Rasprostranjeni su širom svijeta, a najveća raznolikost između vrsta postoji na području </a:t>
            </a:r>
            <a:r>
              <a:rPr lang="vi-VN" dirty="0">
                <a:solidFill>
                  <a:srgbClr val="0B0080"/>
                </a:solidFill>
                <a:latin typeface="Arial"/>
                <a:hlinkClick r:id="rId4" tooltip="Indonezija"/>
              </a:rPr>
              <a:t>Indonezije</a:t>
            </a:r>
            <a:r>
              <a:rPr lang="vi-VN" dirty="0">
                <a:solidFill>
                  <a:srgbClr val="222222"/>
                </a:solidFill>
                <a:latin typeface="Arial"/>
              </a:rPr>
              <a:t> i </a:t>
            </a:r>
            <a:r>
              <a:rPr lang="vi-VN" dirty="0">
                <a:solidFill>
                  <a:srgbClr val="0B0080"/>
                </a:solidFill>
                <a:latin typeface="Arial"/>
                <a:hlinkClick r:id="rId5" tooltip="Australija"/>
              </a:rPr>
              <a:t>Australije</a:t>
            </a:r>
            <a:r>
              <a:rPr lang="vi-VN" dirty="0">
                <a:solidFill>
                  <a:srgbClr val="222222"/>
                </a:solidFill>
                <a:latin typeface="Arial"/>
              </a:rPr>
              <a:t>. Zbijene su građe, imaju kratak vrat, te kratke i uske noseve.</a:t>
            </a:r>
          </a:p>
          <a:p>
            <a:r>
              <a:rPr lang="vi-VN" dirty="0">
                <a:solidFill>
                  <a:srgbClr val="222222"/>
                </a:solidFill>
                <a:latin typeface="Arial"/>
              </a:rPr>
              <a:t>Jednostavan naziv "golub" se najčešće odnosi na </a:t>
            </a:r>
            <a:r>
              <a:rPr lang="vi-VN" dirty="0">
                <a:solidFill>
                  <a:srgbClr val="0B0080"/>
                </a:solidFill>
                <a:latin typeface="Arial"/>
                <a:hlinkClick r:id="rId6" tooltip="Golub pećinar"/>
              </a:rPr>
              <a:t>goluba pećinara</a:t>
            </a:r>
            <a:r>
              <a:rPr lang="vi-VN" dirty="0">
                <a:solidFill>
                  <a:srgbClr val="222222"/>
                </a:solidFill>
                <a:latin typeface="Arial"/>
              </a:rPr>
              <a:t> jer on vrlo učestalo naseljava urbane sredine.</a:t>
            </a:r>
          </a:p>
          <a:p>
            <a:r>
              <a:rPr lang="vi-VN" dirty="0">
                <a:solidFill>
                  <a:srgbClr val="222222"/>
                </a:solidFill>
                <a:latin typeface="Arial"/>
              </a:rPr>
              <a:t>Golublja gnijezda golubovi najčešće izrađuju od štapića pronađenih u prirodi. Na golubljim jajima za vrijeme inkubacije sjede i mužjak i ženka. Golubovi se hrane sjemenjem, voćem i biljkama. Za razliku od ostalih ptica, proizvode vlastito mlijeko. Golublje mlijeko ima vrlo visoke nutritivne vrijednosti, a roditelji njime hrane svoje mlade.</a:t>
            </a:r>
            <a:endParaRPr lang="vi-VN" b="0" i="0" dirty="0">
              <a:solidFill>
                <a:srgbClr val="222222"/>
              </a:solidFill>
              <a:effectLst/>
              <a:latin typeface="Arial"/>
            </a:endParaRPr>
          </a:p>
        </p:txBody>
      </p:sp>
    </p:spTree>
    <p:extLst>
      <p:ext uri="{BB962C8B-B14F-4D97-AF65-F5344CB8AC3E}">
        <p14:creationId xmlns:p14="http://schemas.microsoft.com/office/powerpoint/2010/main" val="3552149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692696"/>
            <a:ext cx="8229600" cy="1143000"/>
          </a:xfrm>
        </p:spPr>
        <p:txBody>
          <a:bodyPr/>
          <a:lstStyle/>
          <a:p>
            <a:r>
              <a:rPr lang="sr-Latn-RS" dirty="0" smtClean="0"/>
              <a:t>Golubovi</a:t>
            </a:r>
            <a:endParaRPr lang="sr-Latn-RS" dirty="0"/>
          </a:p>
        </p:txBody>
      </p:sp>
      <p:sp>
        <p:nvSpPr>
          <p:cNvPr id="3" name="Content Placeholder 2"/>
          <p:cNvSpPr>
            <a:spLocks noGrp="1"/>
          </p:cNvSpPr>
          <p:nvPr>
            <p:ph sz="half" idx="1"/>
          </p:nvPr>
        </p:nvSpPr>
        <p:spPr>
          <a:xfrm>
            <a:off x="457200" y="1920085"/>
            <a:ext cx="4038600" cy="4317228"/>
          </a:xfrm>
        </p:spPr>
        <p:txBody>
          <a:bodyPr>
            <a:normAutofit fontScale="85000" lnSpcReduction="10000"/>
          </a:bodyPr>
          <a:lstStyle/>
          <a:p>
            <a:pPr marL="0" indent="0">
              <a:buNone/>
            </a:pPr>
            <a:r>
              <a:rPr lang="sr-Latn-RS" dirty="0"/>
              <a:t>Srpski </a:t>
            </a:r>
            <a:r>
              <a:rPr lang="sr-Latn-RS" dirty="0" smtClean="0"/>
              <a:t>visokoletač</a:t>
            </a:r>
          </a:p>
          <a:p>
            <a:pPr marL="0" indent="0">
              <a:buNone/>
            </a:pPr>
            <a:r>
              <a:rPr lang="vi-VN" sz="1900" dirty="0"/>
              <a:t>Ubraja se među najstarije autohtone rase golubova, a istovremeno se tretira i kao najbolji visokoletač u našoj zemlji. Vodi poreklo od turskih letača koje srpski odgajivači prihvataju posle povlačenja Turaka iz Srbije i ukrštaju ih sa postojećim golubovima. Osnovni cilj u selekciji je bio stvoriti goluba koji će imati visok, dug i kružni let. Postoje podaci da je rasa nastala oko 1800. godine na područiju centralne Srbije dok je prvi standard usvojen 1972. godine. Boja varira od bele, preko svih nijansi sive do crne. Nisu retki ni primerci žute i bakarno crvene boje u svim nijansama. Odlikuje se jako dugim letom koji može iznosti i preko 12 časova na visinama od 800 do 1500 metara.</a:t>
            </a:r>
            <a:endParaRPr lang="sr-Latn-RS" sz="19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0032" y="2492896"/>
            <a:ext cx="3600450" cy="2886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89864670"/>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7307" y="2564904"/>
            <a:ext cx="2643481" cy="1569660"/>
          </a:xfrm>
          <a:prstGeom prst="rect">
            <a:avLst/>
          </a:prstGeom>
          <a:noFill/>
        </p:spPr>
        <p:txBody>
          <a:bodyPr wrap="none" lIns="91440" tIns="45720" rIns="91440" bIns="45720">
            <a:spAutoFit/>
          </a:bodyPr>
          <a:lstStyle/>
          <a:p>
            <a:pPr algn="ctr"/>
            <a:r>
              <a:rPr lang="sr-Latn-R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Kraj</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02512">
            <a:off x="733395" y="985373"/>
            <a:ext cx="1975916" cy="14834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06397">
            <a:off x="6273244" y="1229742"/>
            <a:ext cx="1828800" cy="12984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784960">
            <a:off x="485784" y="4674963"/>
            <a:ext cx="2197923" cy="146528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36701">
            <a:off x="5690275" y="4725144"/>
            <a:ext cx="2862233" cy="161000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3888" y="5623706"/>
            <a:ext cx="1951871" cy="1117232"/>
          </a:xfrm>
          <a:prstGeom prst="rect">
            <a:avLst/>
          </a:prstGeom>
        </p:spPr>
      </p:pic>
    </p:spTree>
    <p:extLst>
      <p:ext uri="{BB962C8B-B14F-4D97-AF65-F5344CB8AC3E}">
        <p14:creationId xmlns:p14="http://schemas.microsoft.com/office/powerpoint/2010/main" val="346709840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Ptice pevacice</a:t>
            </a:r>
            <a:endParaRPr lang="sr-Latn-RS" dirty="0"/>
          </a:p>
        </p:txBody>
      </p:sp>
      <p:sp>
        <p:nvSpPr>
          <p:cNvPr id="3" name="Content Placeholder 2"/>
          <p:cNvSpPr>
            <a:spLocks noGrp="1"/>
          </p:cNvSpPr>
          <p:nvPr>
            <p:ph idx="1"/>
          </p:nvPr>
        </p:nvSpPr>
        <p:spPr>
          <a:xfrm>
            <a:off x="179512" y="2348880"/>
            <a:ext cx="8229600" cy="4389120"/>
          </a:xfrm>
        </p:spPr>
        <p:txBody>
          <a:bodyPr>
            <a:normAutofit/>
          </a:bodyPr>
          <a:lstStyle/>
          <a:p>
            <a:pPr indent="0">
              <a:buNone/>
            </a:pPr>
            <a:r>
              <a:rPr lang="az-Cyrl-AZ" sz="2400" dirty="0"/>
              <a:t>Птице певачице или врапчарке (лат. </a:t>
            </a:r>
            <a:r>
              <a:rPr lang="sr-Latn-RS" sz="2400" dirty="0"/>
              <a:t>Passeriformes) </a:t>
            </a:r>
            <a:r>
              <a:rPr lang="az-Cyrl-AZ" sz="2400" dirty="0"/>
              <a:t>су ред птица који је по броју врста (преко 5000) најбогатији у класи </a:t>
            </a:r>
            <a:r>
              <a:rPr lang="sr-Latn-RS" sz="2400" dirty="0"/>
              <a:t>Aves. </a:t>
            </a:r>
            <a:r>
              <a:rPr lang="az-Cyrl-AZ" sz="2400" dirty="0"/>
              <a:t>Име </a:t>
            </a:r>
            <a:r>
              <a:rPr lang="sr-Latn-RS" sz="2400" dirty="0"/>
              <a:t>Passeriformes </a:t>
            </a:r>
            <a:r>
              <a:rPr lang="az-Cyrl-AZ" sz="2400" dirty="0"/>
              <a:t>је изведено из латинске речи за врапца (</a:t>
            </a:r>
            <a:r>
              <a:rPr lang="sr-Latn-RS" sz="2400" dirty="0"/>
              <a:t>Passer), </a:t>
            </a:r>
            <a:r>
              <a:rPr lang="az-Cyrl-AZ" sz="2400" dirty="0"/>
              <a:t>конкретно односећи се на врапца покућара (</a:t>
            </a:r>
            <a:r>
              <a:rPr lang="sr-Latn-RS" sz="2400" dirty="0"/>
              <a:t>Passer domesticus).</a:t>
            </a:r>
          </a:p>
        </p:txBody>
      </p:sp>
    </p:spTree>
    <p:extLst>
      <p:ext uri="{BB962C8B-B14F-4D97-AF65-F5344CB8AC3E}">
        <p14:creationId xmlns:p14="http://schemas.microsoft.com/office/powerpoint/2010/main" val="39145231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Siva vrana	</a:t>
            </a:r>
            <a:endParaRPr lang="sr-Latn-RS" dirty="0"/>
          </a:p>
        </p:txBody>
      </p:sp>
      <p:sp>
        <p:nvSpPr>
          <p:cNvPr id="3" name="Content Placeholder 2"/>
          <p:cNvSpPr>
            <a:spLocks noGrp="1"/>
          </p:cNvSpPr>
          <p:nvPr>
            <p:ph idx="1"/>
          </p:nvPr>
        </p:nvSpPr>
        <p:spPr>
          <a:xfrm>
            <a:off x="467544" y="1916832"/>
            <a:ext cx="8229600" cy="4389120"/>
          </a:xfrm>
        </p:spPr>
        <p:txBody>
          <a:bodyPr>
            <a:normAutofit/>
          </a:bodyPr>
          <a:lstStyle/>
          <a:p>
            <a:pPr indent="0">
              <a:buNone/>
            </a:pPr>
            <a:r>
              <a:rPr lang="ru-RU" sz="2400" b="1" dirty="0">
                <a:solidFill>
                  <a:srgbClr val="222222"/>
                </a:solidFill>
                <a:latin typeface="Arial"/>
              </a:rPr>
              <a:t>Сива врана</a:t>
            </a:r>
            <a:r>
              <a:rPr lang="ru-RU" sz="2400" dirty="0">
                <a:solidFill>
                  <a:srgbClr val="222222"/>
                </a:solidFill>
                <a:latin typeface="Arial"/>
              </a:rPr>
              <a:t> (</a:t>
            </a:r>
            <a:r>
              <a:rPr lang="ru-RU" sz="2400" i="1" dirty="0">
                <a:solidFill>
                  <a:srgbClr val="222222"/>
                </a:solidFill>
                <a:latin typeface="Arial"/>
              </a:rPr>
              <a:t>Corvus cornix</a:t>
            </a:r>
            <a:r>
              <a:rPr lang="ru-RU" sz="2400" dirty="0">
                <a:solidFill>
                  <a:srgbClr val="222222"/>
                </a:solidFill>
                <a:latin typeface="Arial"/>
              </a:rPr>
              <a:t>) врста је из породице </a:t>
            </a:r>
            <a:r>
              <a:rPr lang="ru-RU" sz="2400" dirty="0">
                <a:solidFill>
                  <a:srgbClr val="0B0080"/>
                </a:solidFill>
                <a:latin typeface="Arial"/>
                <a:hlinkClick r:id="rId2" tooltip="Вране"/>
              </a:rPr>
              <a:t>врана</a:t>
            </a:r>
            <a:r>
              <a:rPr lang="ru-RU" sz="2400" dirty="0">
                <a:solidFill>
                  <a:srgbClr val="222222"/>
                </a:solidFill>
                <a:latin typeface="Arial"/>
              </a:rPr>
              <a:t> (Corvidae). Некада је сматрано да сива и </a:t>
            </a:r>
            <a:r>
              <a:rPr lang="ru-RU" sz="2400" dirty="0">
                <a:solidFill>
                  <a:srgbClr val="0B0080"/>
                </a:solidFill>
                <a:latin typeface="Arial"/>
                <a:hlinkClick r:id="rId3" tooltip="Црна врана"/>
              </a:rPr>
              <a:t>црна врана</a:t>
            </a:r>
            <a:r>
              <a:rPr lang="ru-RU" sz="2400" dirty="0">
                <a:solidFill>
                  <a:srgbClr val="222222"/>
                </a:solidFill>
                <a:latin typeface="Arial"/>
              </a:rPr>
              <a:t> припадају истој врсти, односно да су њене подврсте. Насељава источни део </a:t>
            </a:r>
            <a:r>
              <a:rPr lang="ru-RU" sz="2400" dirty="0">
                <a:solidFill>
                  <a:srgbClr val="0B0080"/>
                </a:solidFill>
                <a:latin typeface="Arial"/>
                <a:hlinkClick r:id="rId4" tooltip="Европа"/>
              </a:rPr>
              <a:t>Европе</a:t>
            </a:r>
            <a:r>
              <a:rPr lang="ru-RU" sz="2400" dirty="0">
                <a:solidFill>
                  <a:srgbClr val="222222"/>
                </a:solidFill>
                <a:latin typeface="Arial"/>
              </a:rPr>
              <a:t>, предњу </a:t>
            </a:r>
            <a:r>
              <a:rPr lang="ru-RU" sz="2400" dirty="0">
                <a:solidFill>
                  <a:srgbClr val="0B0080"/>
                </a:solidFill>
                <a:latin typeface="Arial"/>
                <a:hlinkClick r:id="rId5" tooltip="Азија"/>
              </a:rPr>
              <a:t>Азију</a:t>
            </a:r>
            <a:r>
              <a:rPr lang="ru-RU" sz="2400" dirty="0">
                <a:solidFill>
                  <a:srgbClr val="222222"/>
                </a:solidFill>
                <a:latin typeface="Arial"/>
              </a:rPr>
              <a:t> и североисток </a:t>
            </a:r>
            <a:r>
              <a:rPr lang="ru-RU" sz="2400" dirty="0">
                <a:solidFill>
                  <a:srgbClr val="0B0080"/>
                </a:solidFill>
                <a:latin typeface="Arial"/>
                <a:hlinkClick r:id="rId6" tooltip="Африка"/>
              </a:rPr>
              <a:t>Африке</a:t>
            </a:r>
            <a:r>
              <a:rPr lang="ru-RU" sz="2400" dirty="0">
                <a:solidFill>
                  <a:srgbClr val="222222"/>
                </a:solidFill>
                <a:latin typeface="Arial"/>
              </a:rPr>
              <a:t>. Веома је заступљена у градовима, као и </a:t>
            </a:r>
            <a:r>
              <a:rPr lang="ru-RU" sz="2400" dirty="0">
                <a:solidFill>
                  <a:srgbClr val="0B0080"/>
                </a:solidFill>
                <a:latin typeface="Arial"/>
                <a:hlinkClick r:id="rId7" tooltip="Гачац"/>
              </a:rPr>
              <a:t>гачац</a:t>
            </a:r>
            <a:r>
              <a:rPr lang="ru-RU" sz="2400" dirty="0">
                <a:solidFill>
                  <a:srgbClr val="222222"/>
                </a:solidFill>
                <a:latin typeface="Arial"/>
              </a:rPr>
              <a:t>.</a:t>
            </a:r>
            <a:endParaRPr lang="sr-Latn-RS" sz="2400" dirty="0"/>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76056" y="4373187"/>
            <a:ext cx="3600400" cy="219059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5536" y="4293096"/>
            <a:ext cx="4138230" cy="23507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2544377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Vatroglavi kraljic</a:t>
            </a:r>
            <a:endParaRPr lang="sr-Latn-RS" dirty="0"/>
          </a:p>
        </p:txBody>
      </p:sp>
      <p:sp>
        <p:nvSpPr>
          <p:cNvPr id="3" name="Content Placeholder 2"/>
          <p:cNvSpPr>
            <a:spLocks noGrp="1"/>
          </p:cNvSpPr>
          <p:nvPr>
            <p:ph idx="1"/>
          </p:nvPr>
        </p:nvSpPr>
        <p:spPr/>
        <p:txBody>
          <a:bodyPr>
            <a:normAutofit/>
          </a:bodyPr>
          <a:lstStyle/>
          <a:p>
            <a:pPr indent="0">
              <a:buNone/>
            </a:pPr>
            <a:r>
              <a:rPr lang="sr-Latn-RS" sz="2000" dirty="0">
                <a:latin typeface="+mj-lt"/>
              </a:rPr>
              <a:t>Vatroglavi kraljić </a:t>
            </a:r>
            <a:r>
              <a:rPr lang="sr-Latn-RS" sz="2000" dirty="0" smtClean="0">
                <a:latin typeface="+mj-lt"/>
              </a:rPr>
              <a:t>vrlo </a:t>
            </a:r>
            <a:r>
              <a:rPr lang="sr-Latn-RS" sz="2000" dirty="0">
                <a:latin typeface="+mj-lt"/>
              </a:rPr>
              <a:t>je mala ptica vrapčarka iz porodice carić. Gnijezdi se na područjima Europe i sjeverozapadne Afrike na kojima vlada umjerena klima, te je djelomično ptica selica jer seli sa pticama središnje Europe koje prezimljuju na jug. Vatroglavi kraljić je na Balearima i sjevernoj Africi priznat kao zasebna podvrsta, ali populacija na Madeiri, koja je prije bila klasificirana kao podvrsta, se danas smatra zasebnom vrstom, madeirskim vatroglavim kraljićem, Regulus madeirensis. Fosilski predak je identificiran na temelju samo jedne kosti krila</a:t>
            </a:r>
            <a:r>
              <a:rPr lang="sr-Latn-RS" sz="2400" dirty="0">
                <a:latin typeface="+mj-lt"/>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797152"/>
            <a:ext cx="2286000" cy="1524000"/>
          </a:xfrm>
          <a:prstGeom prst="ellipse">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4532960"/>
            <a:ext cx="2801888" cy="20523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0319604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Trstenjak </a:t>
            </a:r>
            <a:r>
              <a:rPr lang="sr-Latn-RS" dirty="0" smtClean="0"/>
              <a:t>Rogožar</a:t>
            </a:r>
            <a:endParaRPr lang="sr-Latn-RS" dirty="0"/>
          </a:p>
        </p:txBody>
      </p:sp>
      <p:sp>
        <p:nvSpPr>
          <p:cNvPr id="3" name="Content Placeholder 2"/>
          <p:cNvSpPr>
            <a:spLocks noGrp="1"/>
          </p:cNvSpPr>
          <p:nvPr>
            <p:ph idx="1"/>
          </p:nvPr>
        </p:nvSpPr>
        <p:spPr/>
        <p:txBody>
          <a:bodyPr/>
          <a:lstStyle/>
          <a:p>
            <a:pPr indent="0">
              <a:buNone/>
            </a:pPr>
            <a:r>
              <a:rPr lang="sr-Latn-RS" dirty="0"/>
              <a:t>Trstenjak rogožar </a:t>
            </a:r>
            <a:r>
              <a:rPr lang="sr-Latn-RS" dirty="0" smtClean="0"/>
              <a:t>je </a:t>
            </a:r>
            <a:r>
              <a:rPr lang="sr-Latn-RS" dirty="0"/>
              <a:t>ptica pjevice koja se razmnožava u Europi i Aziji, a zimuje u Africi. Životni vijek joj je jako kratak, obično traje 2 </a:t>
            </a:r>
            <a:r>
              <a:rPr lang="sr-Latn-RS" dirty="0" smtClean="0"/>
              <a:t>godine</a:t>
            </a:r>
            <a:r>
              <a:rPr lang="pl-PL" dirty="0"/>
              <a:t>Ptica je srednje veličine, od 11.5 do 13 cm.</a:t>
            </a:r>
            <a:r>
              <a:rPr lang="sr-Latn-RS" dirty="0" smtClean="0"/>
              <a:t>.</a:t>
            </a:r>
          </a:p>
          <a:p>
            <a:pPr indent="0">
              <a:buNone/>
            </a:pPr>
            <a:endParaRPr lang="sr-Latn-R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77072"/>
            <a:ext cx="2978696" cy="2065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0977">
            <a:off x="4673065" y="4061701"/>
            <a:ext cx="2952328" cy="20961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6155215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212976"/>
            <a:ext cx="6400800" cy="685800"/>
          </a:xfrm>
        </p:spPr>
        <p:txBody>
          <a:bodyPr>
            <a:normAutofit fontScale="90000"/>
          </a:bodyPr>
          <a:lstStyle/>
          <a:p>
            <a:r>
              <a:rPr lang="sr-Latn-RS" dirty="0" smtClean="0"/>
              <a:t>Postoji jos mnogo vrsta ptica pevacica ali ovo su tri vrste!!!</a:t>
            </a:r>
            <a:endParaRPr lang="sr-Latn-RS" dirty="0"/>
          </a:p>
        </p:txBody>
      </p:sp>
      <p:sp>
        <p:nvSpPr>
          <p:cNvPr id="3" name="Content Placeholder 2"/>
          <p:cNvSpPr>
            <a:spLocks noGrp="1"/>
          </p:cNvSpPr>
          <p:nvPr>
            <p:ph idx="1"/>
          </p:nvPr>
        </p:nvSpPr>
        <p:spPr>
          <a:xfrm>
            <a:off x="2339752" y="6381328"/>
            <a:ext cx="6400800" cy="3048001"/>
          </a:xfrm>
        </p:spPr>
        <p:txBody>
          <a:bodyPr/>
          <a:lstStyle/>
          <a:p>
            <a:pPr indent="0">
              <a:buNone/>
            </a:pPr>
            <a:endParaRPr lang="sr-Latn-RS" dirty="0"/>
          </a:p>
        </p:txBody>
      </p:sp>
    </p:spTree>
    <p:extLst>
      <p:ext uri="{BB962C8B-B14F-4D97-AF65-F5344CB8AC3E}">
        <p14:creationId xmlns:p14="http://schemas.microsoft.com/office/powerpoint/2010/main" val="32494973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Papagaji</a:t>
            </a:r>
            <a:endParaRPr lang="sr-Latn-RS" dirty="0"/>
          </a:p>
        </p:txBody>
      </p:sp>
      <p:sp>
        <p:nvSpPr>
          <p:cNvPr id="3" name="Content Placeholder 2"/>
          <p:cNvSpPr>
            <a:spLocks noGrp="1"/>
          </p:cNvSpPr>
          <p:nvPr>
            <p:ph idx="1"/>
          </p:nvPr>
        </p:nvSpPr>
        <p:spPr/>
        <p:txBody>
          <a:bodyPr>
            <a:normAutofit lnSpcReduction="10000"/>
          </a:bodyPr>
          <a:lstStyle/>
          <a:p>
            <a:pPr indent="0">
              <a:buNone/>
            </a:pPr>
            <a:r>
              <a:rPr lang="sr-Latn-RS" dirty="0"/>
              <a:t>Papagaji </a:t>
            </a:r>
            <a:r>
              <a:rPr lang="sr-Latn-RS" dirty="0" smtClean="0"/>
              <a:t>su </a:t>
            </a:r>
            <a:r>
              <a:rPr lang="sr-Latn-RS" dirty="0"/>
              <a:t>red ptica kome pripadaju 372 vrste u 86 rodova.[1] Ovaj red se deli u tri porodice: Psittacidae (pravi papagaji), Cacatuidae (kakadui) i </a:t>
            </a:r>
            <a:r>
              <a:rPr lang="sr-Latn-RS" dirty="0" smtClean="0"/>
              <a:t>Strigopidae (novozelandski papagaji).</a:t>
            </a:r>
          </a:p>
          <a:p>
            <a:pPr indent="0">
              <a:buNone/>
            </a:pPr>
            <a:r>
              <a:rPr lang="sr-Latn-RS" dirty="0"/>
              <a:t>Papagaji žive u svim tropskim i suptropskim područjima, kao što su: Australija, Okeanija, južna i Jugoistočna Azija, južni delovi Severne Amerike, Južna Amerika i Afrika. Neke vrste obitavaju u umerenom području južne hemisfere. Najveća biološka raznovrsnost prisutna je u Južnoj Americi, Novoj Gvineji i Australiji.</a:t>
            </a:r>
          </a:p>
        </p:txBody>
      </p:sp>
    </p:spTree>
    <p:extLst>
      <p:ext uri="{BB962C8B-B14F-4D97-AF65-F5344CB8AC3E}">
        <p14:creationId xmlns:p14="http://schemas.microsoft.com/office/powerpoint/2010/main" val="7164358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Plavo </a:t>
            </a:r>
            <a:r>
              <a:rPr lang="sr-Latn-RS" dirty="0" smtClean="0"/>
              <a:t>žuta </a:t>
            </a:r>
            <a:r>
              <a:rPr lang="sr-Latn-RS" dirty="0" smtClean="0"/>
              <a:t>ARA	</a:t>
            </a:r>
            <a:endParaRPr lang="sr-Latn-RS" dirty="0"/>
          </a:p>
        </p:txBody>
      </p:sp>
      <p:sp>
        <p:nvSpPr>
          <p:cNvPr id="3" name="Content Placeholder 2"/>
          <p:cNvSpPr>
            <a:spLocks noGrp="1"/>
          </p:cNvSpPr>
          <p:nvPr>
            <p:ph idx="1"/>
          </p:nvPr>
        </p:nvSpPr>
        <p:spPr/>
        <p:txBody>
          <a:bodyPr>
            <a:normAutofit/>
          </a:bodyPr>
          <a:lstStyle/>
          <a:p>
            <a:pPr indent="0">
              <a:buNone/>
            </a:pPr>
            <a:r>
              <a:rPr lang="sr-Latn-RS" sz="2400" dirty="0"/>
              <a:t>Plavo žuta ara rasprostranjenost: istočna Panama južno, preko severozapadne Kolumbije u dolini Magdalene i istočno od Anda od istočne Kolumbije i Venecuele preko Ekvadora i Perua, kao i Gvajane, Surinama, Francuske Gvajane, Trinidada i Brazila do Bolivije, Paragvaja i severne Argentine.</a:t>
            </a:r>
          </a:p>
          <a:p>
            <a:pPr indent="0">
              <a:buNone/>
            </a:pPr>
            <a:endParaRPr lang="sr-Latn-R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86" y="4369151"/>
            <a:ext cx="3332088" cy="21697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9767">
            <a:off x="4985109" y="4224582"/>
            <a:ext cx="2646765"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458129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36912"/>
            <a:ext cx="6400800" cy="685800"/>
          </a:xfrm>
        </p:spPr>
        <p:txBody>
          <a:bodyPr>
            <a:normAutofit fontScale="90000"/>
          </a:bodyPr>
          <a:lstStyle/>
          <a:p>
            <a:r>
              <a:rPr lang="sr-Latn-RS" dirty="0" smtClean="0"/>
              <a:t>To je jedna vrsta papagaja ima ih dosta!</a:t>
            </a:r>
            <a:endParaRPr lang="sr-Latn-RS" dirty="0"/>
          </a:p>
        </p:txBody>
      </p:sp>
      <p:sp>
        <p:nvSpPr>
          <p:cNvPr id="3" name="Content Placeholder 2"/>
          <p:cNvSpPr>
            <a:spLocks noGrp="1"/>
          </p:cNvSpPr>
          <p:nvPr>
            <p:ph idx="1"/>
          </p:nvPr>
        </p:nvSpPr>
        <p:spPr>
          <a:xfrm>
            <a:off x="-4212976" y="5085184"/>
            <a:ext cx="6400800" cy="3048001"/>
          </a:xfrm>
        </p:spPr>
        <p:txBody>
          <a:bodyPr/>
          <a:lstStyle/>
          <a:p>
            <a:endParaRPr lang="sr-Latn-RS" dirty="0"/>
          </a:p>
        </p:txBody>
      </p:sp>
    </p:spTree>
    <p:extLst>
      <p:ext uri="{BB962C8B-B14F-4D97-AF65-F5344CB8AC3E}">
        <p14:creationId xmlns:p14="http://schemas.microsoft.com/office/powerpoint/2010/main" val="2785916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104</TotalTime>
  <Words>688</Words>
  <Application>Microsoft Office PowerPoint</Application>
  <PresentationFormat>On-screen Show (4:3)</PresentationFormat>
  <Paragraphs>37</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Biologija</vt:lpstr>
      <vt:lpstr>Ptice pevacice</vt:lpstr>
      <vt:lpstr>Siva vrana </vt:lpstr>
      <vt:lpstr>Vatroglavi kraljic</vt:lpstr>
      <vt:lpstr>Trstenjak Rogožar</vt:lpstr>
      <vt:lpstr>Postoji jos mnogo vrsta ptica pevacica ali ovo su tri vrste!!!</vt:lpstr>
      <vt:lpstr>Papagaji</vt:lpstr>
      <vt:lpstr>Plavo žuta ARA </vt:lpstr>
      <vt:lpstr>To je jedna vrsta papagaja ima ih dosta!</vt:lpstr>
      <vt:lpstr>Kokoske ili Koke</vt:lpstr>
      <vt:lpstr>Fazan</vt:lpstr>
      <vt:lpstr>Prepelica</vt:lpstr>
      <vt:lpstr>To su dve vrste ptice koke ima ih jos!!</vt:lpstr>
      <vt:lpstr>Golubovi</vt:lpstr>
      <vt:lpstr>Golubovi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Biologija</dc:title>
  <dc:creator>Zorancira</dc:creator>
  <cp:lastModifiedBy>Zorancira</cp:lastModifiedBy>
  <cp:revision>11</cp:revision>
  <dcterms:created xsi:type="dcterms:W3CDTF">2017-04-30T14:28:30Z</dcterms:created>
  <dcterms:modified xsi:type="dcterms:W3CDTF">2017-05-03T09:45:06Z</dcterms:modified>
</cp:coreProperties>
</file>