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6" r:id="rId9"/>
    <p:sldId id="262" r:id="rId10"/>
    <p:sldId id="267" r:id="rId11"/>
    <p:sldId id="263" r:id="rId12"/>
    <p:sldId id="268" r:id="rId13"/>
    <p:sldId id="264" r:id="rId14"/>
    <p:sldId id="269" r:id="rId15"/>
    <p:sldId id="270" r:id="rId16"/>
    <p:sldId id="271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2D29-2A24-4B0A-AC00-2CB35832EB2C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60A-CACC-4B30-BF44-AEB0EE989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2D29-2A24-4B0A-AC00-2CB35832EB2C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60A-CACC-4B30-BF44-AEB0EE989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2D29-2A24-4B0A-AC00-2CB35832EB2C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60A-CACC-4B30-BF44-AEB0EE989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2D29-2A24-4B0A-AC00-2CB35832EB2C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60A-CACC-4B30-BF44-AEB0EE989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2D29-2A24-4B0A-AC00-2CB35832EB2C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60A-CACC-4B30-BF44-AEB0EE989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2D29-2A24-4B0A-AC00-2CB35832EB2C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60A-CACC-4B30-BF44-AEB0EE989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2D29-2A24-4B0A-AC00-2CB35832EB2C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60A-CACC-4B30-BF44-AEB0EE989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2D29-2A24-4B0A-AC00-2CB35832EB2C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60A-CACC-4B30-BF44-AEB0EE989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2D29-2A24-4B0A-AC00-2CB35832EB2C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60A-CACC-4B30-BF44-AEB0EE989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2D29-2A24-4B0A-AC00-2CB35832EB2C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60A-CACC-4B30-BF44-AEB0EE989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2D29-2A24-4B0A-AC00-2CB35832EB2C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81C60A-CACC-4B30-BF44-AEB0EE989A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CB2D29-2A24-4B0A-AC00-2CB35832EB2C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81C60A-CACC-4B30-BF44-AEB0EE989A9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35743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PTICE NELETAČICE</a:t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(TRKAČICE)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sr-Latn-RS" dirty="0" smtClean="0"/>
              <a:t>dlike: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sr-Latn-RS" dirty="0" smtClean="0"/>
              <a:t>anji su od nojeva i emua</a:t>
            </a:r>
          </a:p>
          <a:p>
            <a:r>
              <a:rPr lang="en-US" dirty="0" smtClean="0"/>
              <a:t>G</a:t>
            </a:r>
            <a:r>
              <a:rPr lang="sr-Latn-RS" dirty="0" smtClean="0"/>
              <a:t>lava,vrat i bedra pokriveni su im perjem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 tri prsta na svakom stopalu</a:t>
            </a:r>
          </a:p>
          <a:p>
            <a:r>
              <a:rPr lang="en-US" dirty="0" smtClean="0"/>
              <a:t>Z</a:t>
            </a:r>
            <a:r>
              <a:rPr lang="sr-Latn-RS" dirty="0" smtClean="0"/>
              <a:t>enke polazu i do 60 jaja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vako krilo se završava kandzom koju koriste u odbrani od grabljivica,a pri trčanju  krila koriste za ravnotezu</a:t>
            </a:r>
          </a:p>
          <a:p>
            <a:r>
              <a:rPr lang="en-US" dirty="0" smtClean="0"/>
              <a:t>V</a:t>
            </a:r>
            <a:r>
              <a:rPr lang="sr-Latn-RS" dirty="0" smtClean="0"/>
              <a:t>isina:0,9-1,5m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ezina:15-30kg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7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i="1" u="sng" dirty="0" smtClean="0">
                <a:solidFill>
                  <a:srgbClr val="FF0000"/>
                </a:solidFill>
              </a:rPr>
              <a:t>KAZUARI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468880"/>
            <a:ext cx="8229600" cy="4389120"/>
          </a:xfrm>
        </p:spPr>
        <p:txBody>
          <a:bodyPr/>
          <a:lstStyle/>
          <a:p>
            <a:endParaRPr lang="sr-Latn-RS" dirty="0" smtClean="0">
              <a:solidFill>
                <a:srgbClr val="FF0000"/>
              </a:solidFill>
            </a:endParaRPr>
          </a:p>
          <a:p>
            <a:endParaRPr lang="sr-Latn-RS" dirty="0" smtClean="0">
              <a:solidFill>
                <a:srgbClr val="FF0000"/>
              </a:solidFill>
            </a:endParaRPr>
          </a:p>
          <a:p>
            <a:r>
              <a:rPr lang="sr-Latn-RS" dirty="0" smtClean="0">
                <a:solidFill>
                  <a:srgbClr val="FF0000"/>
                </a:solidFill>
              </a:rPr>
              <a:t>U redu kazuara spadaju tri vrste kazuara koje žive u Australiji i Novoj Gvineji i jedna vrsta emua,koja živi u Australiji. To su veoma krupne ptice trkačice.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chemeClr val="bg1"/>
                </a:solidFill>
              </a:rPr>
              <a:t>O</a:t>
            </a:r>
            <a:r>
              <a:rPr lang="sr-Latn-RS" b="1" i="1" u="sng" dirty="0" smtClean="0">
                <a:solidFill>
                  <a:schemeClr val="bg1"/>
                </a:solidFill>
              </a:rPr>
              <a:t>dlike:</a:t>
            </a:r>
            <a:endParaRPr lang="en-US" b="1" i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</a:t>
            </a:r>
            <a:r>
              <a:rPr lang="sr-Latn-RS" dirty="0" smtClean="0">
                <a:solidFill>
                  <a:schemeClr val="bg1"/>
                </a:solidFill>
              </a:rPr>
              <a:t>ugačak  vrat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</a:t>
            </a:r>
            <a:r>
              <a:rPr lang="sr-Latn-RS" dirty="0" smtClean="0">
                <a:solidFill>
                  <a:schemeClr val="bg1"/>
                </a:solidFill>
              </a:rPr>
              <a:t>uge noge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K</a:t>
            </a:r>
            <a:r>
              <a:rPr lang="sr-Latn-RS" dirty="0" smtClean="0">
                <a:solidFill>
                  <a:schemeClr val="bg1"/>
                </a:solidFill>
              </a:rPr>
              <a:t>ratka krila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</a:t>
            </a:r>
            <a:r>
              <a:rPr lang="sr-Latn-RS" dirty="0" smtClean="0">
                <a:solidFill>
                  <a:schemeClr val="bg1"/>
                </a:solidFill>
              </a:rPr>
              <a:t>rzo trče,a mogu i da plivaju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</a:t>
            </a:r>
            <a:r>
              <a:rPr lang="sr-Latn-RS" dirty="0" smtClean="0">
                <a:solidFill>
                  <a:schemeClr val="bg1"/>
                </a:solidFill>
              </a:rPr>
              <a:t>maju po tri prsta na svakom stopalu s tim sto unutrašnji prst kazuara ima ostru kandzu dugu do 10cm,kojom može da nanese smrtonosne povrede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K</a:t>
            </a:r>
            <a:r>
              <a:rPr lang="sr-Latn-RS" dirty="0" smtClean="0">
                <a:solidFill>
                  <a:schemeClr val="bg1"/>
                </a:solidFill>
              </a:rPr>
              <a:t>azuari imaju na glavi zaštitnu kacigu i rese na vratu,čija se boja menja u zavisnosti od raspoloženja ptice.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</a:t>
            </a:r>
            <a:r>
              <a:rPr lang="sr-Latn-RS" dirty="0" smtClean="0">
                <a:solidFill>
                  <a:schemeClr val="bg1"/>
                </a:solidFill>
              </a:rPr>
              <a:t>isina:1,5-1,9m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sr-Latn-RS" dirty="0" smtClean="0">
                <a:solidFill>
                  <a:schemeClr val="bg1"/>
                </a:solidFill>
              </a:rPr>
              <a:t>ežina:30-60kg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i="1" u="sng" dirty="0" smtClean="0">
                <a:solidFill>
                  <a:srgbClr val="FF0000"/>
                </a:solidFill>
              </a:rPr>
              <a:t>TINAMUI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>
              <a:solidFill>
                <a:srgbClr val="FF0000"/>
              </a:solidFill>
            </a:endParaRPr>
          </a:p>
          <a:p>
            <a:endParaRPr lang="sr-Latn-RS" dirty="0" smtClean="0">
              <a:solidFill>
                <a:srgbClr val="FF0000"/>
              </a:solidFill>
            </a:endParaRPr>
          </a:p>
          <a:p>
            <a:r>
              <a:rPr lang="sr-Latn-RS" dirty="0" smtClean="0">
                <a:solidFill>
                  <a:srgbClr val="FF0000"/>
                </a:solidFill>
              </a:rPr>
              <a:t>Tinamui su ptice sive ili smedje boje. Imaju kratak rep i krila.Žive u šumama i savanama u Srednjoj i Južnoj Americi</a:t>
            </a:r>
            <a:r>
              <a:rPr lang="sr-Latn-R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chemeClr val="bg1"/>
                </a:solidFill>
              </a:rPr>
              <a:t>O</a:t>
            </a:r>
            <a:r>
              <a:rPr lang="sr-Latn-RS" b="1" i="1" u="sng" dirty="0" smtClean="0">
                <a:solidFill>
                  <a:schemeClr val="bg1"/>
                </a:solidFill>
              </a:rPr>
              <a:t>dlike:</a:t>
            </a:r>
            <a:endParaRPr lang="en-US" b="1" i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Z</a:t>
            </a:r>
            <a:r>
              <a:rPr lang="sr-Latn-RS" dirty="0" smtClean="0">
                <a:solidFill>
                  <a:schemeClr val="bg1"/>
                </a:solidFill>
              </a:rPr>
              <a:t>depasto  telo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K</a:t>
            </a:r>
            <a:r>
              <a:rPr lang="sr-Latn-RS" dirty="0" smtClean="0">
                <a:solidFill>
                  <a:schemeClr val="bg1"/>
                </a:solidFill>
              </a:rPr>
              <a:t>ratka krila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</a:t>
            </a:r>
            <a:r>
              <a:rPr lang="sr-Latn-RS" dirty="0" smtClean="0">
                <a:solidFill>
                  <a:schemeClr val="bg1"/>
                </a:solidFill>
              </a:rPr>
              <a:t>alo srce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</a:t>
            </a:r>
            <a:r>
              <a:rPr lang="sr-Latn-RS" dirty="0" smtClean="0">
                <a:solidFill>
                  <a:schemeClr val="bg1"/>
                </a:solidFill>
              </a:rPr>
              <a:t>isina:37-41cm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sr-Latn-RS" dirty="0" smtClean="0">
                <a:solidFill>
                  <a:schemeClr val="bg1"/>
                </a:solidFill>
              </a:rPr>
              <a:t>ežina:400-800gr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pPr algn="just">
              <a:buNone/>
            </a:pPr>
            <a:r>
              <a:rPr lang="sr-Latn-RS" dirty="0" smtClean="0"/>
              <a:t>	</a:t>
            </a:r>
          </a:p>
          <a:p>
            <a:pPr algn="just">
              <a:buNone/>
            </a:pPr>
            <a:endParaRPr lang="sr-Latn-RS" dirty="0" smtClean="0"/>
          </a:p>
          <a:p>
            <a:pPr>
              <a:buNone/>
            </a:pPr>
            <a:r>
              <a:rPr lang="en-US" dirty="0" smtClean="0"/>
              <a:t>M</a:t>
            </a:r>
            <a:r>
              <a:rPr lang="sr-Latn-RS" dirty="0" smtClean="0"/>
              <a:t>noge grupe ptica trkačica vezane su za vodenu sredinu.One na kopno dolaze uglavnom samo radi gneždjenja,a hranu nalaze u vodi.</a:t>
            </a:r>
          </a:p>
          <a:p>
            <a:pPr algn="just"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	</a:t>
            </a:r>
            <a:r>
              <a:rPr lang="en-US" dirty="0" smtClean="0"/>
              <a:t>T</a:t>
            </a:r>
            <a:r>
              <a:rPr lang="sr-Latn-RS" dirty="0" smtClean="0"/>
              <a:t>u spadaju:</a:t>
            </a:r>
          </a:p>
          <a:p>
            <a:pPr>
              <a:buNone/>
            </a:pPr>
            <a:endParaRPr lang="sr-Latn-RS" dirty="0" smtClean="0"/>
          </a:p>
          <a:p>
            <a:pPr lvl="1">
              <a:buFont typeface="Wingdings" pitchFamily="2" charset="2"/>
              <a:buChar char="Ø"/>
            </a:pPr>
            <a:r>
              <a:rPr lang="sr-Latn-RS" dirty="0" smtClean="0"/>
              <a:t> - </a:t>
            </a:r>
            <a:r>
              <a:rPr lang="en-US" dirty="0" smtClean="0"/>
              <a:t>P</a:t>
            </a:r>
            <a:r>
              <a:rPr lang="sr-Latn-RS" dirty="0" smtClean="0"/>
              <a:t>ingvini</a:t>
            </a:r>
          </a:p>
          <a:p>
            <a:pPr lvl="1">
              <a:buFont typeface="Wingdings" pitchFamily="2" charset="2"/>
              <a:buChar char="Ø"/>
            </a:pPr>
            <a:r>
              <a:rPr lang="sr-Latn-RS" dirty="0" smtClean="0"/>
              <a:t>  -</a:t>
            </a:r>
            <a:r>
              <a:rPr lang="en-US" dirty="0" smtClean="0"/>
              <a:t>R</a:t>
            </a:r>
            <a:r>
              <a:rPr lang="sr-Latn-RS" dirty="0" smtClean="0"/>
              <a:t>onci</a:t>
            </a:r>
          </a:p>
          <a:p>
            <a:pPr lvl="1">
              <a:buFont typeface="Wingdings" pitchFamily="2" charset="2"/>
              <a:buChar char="Ø"/>
            </a:pPr>
            <a:r>
              <a:rPr lang="sr-Latn-RS" smtClean="0"/>
              <a:t>  -</a:t>
            </a:r>
            <a:r>
              <a:rPr lang="en-US" smtClean="0"/>
              <a:t>G</a:t>
            </a:r>
            <a:r>
              <a:rPr lang="sr-Latn-RS" dirty="0" smtClean="0"/>
              <a:t>njurci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i="1" u="sng" dirty="0" smtClean="0"/>
              <a:t>Pingvini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sr-Latn-RS" dirty="0" smtClean="0"/>
          </a:p>
          <a:p>
            <a:r>
              <a:rPr lang="en-US" dirty="0" smtClean="0"/>
              <a:t>Ž</a:t>
            </a:r>
            <a:r>
              <a:rPr lang="sr-Latn-RS" dirty="0" smtClean="0"/>
              <a:t>ive u priobalnim i otvorenim vodama okeana južne hemisfere.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dlični su plivači i imaju krila u obliku peraja</a:t>
            </a:r>
          </a:p>
          <a:p>
            <a:r>
              <a:rPr lang="en-US" dirty="0" smtClean="0"/>
              <a:t>I</a:t>
            </a:r>
            <a:r>
              <a:rPr lang="sr-Latn-RS" dirty="0" smtClean="0"/>
              <a:t>zmedju prstiju na kratkim nogama imaju plovne kožice</a:t>
            </a:r>
          </a:p>
          <a:p>
            <a:r>
              <a:rPr lang="en-US" dirty="0" smtClean="0"/>
              <a:t>H</a:t>
            </a:r>
            <a:r>
              <a:rPr lang="sr-Latn-RS" dirty="0" smtClean="0"/>
              <a:t>rane se ribom 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ajveći medju njima je carski pingvin koji može biti visok čak 120 cm, a najmanji je mali plavi pingvin visine do 30 cm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anas je poznato 17 vrsta pingvina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RONCI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Žive u hladnim jezerima i priobalnim vodama severne hemisvere</a:t>
            </a:r>
          </a:p>
          <a:p>
            <a:r>
              <a:rPr lang="en-US" dirty="0" smtClean="0"/>
              <a:t>H</a:t>
            </a:r>
            <a:r>
              <a:rPr lang="sr-Latn-RS" dirty="0" smtClean="0"/>
              <a:t>rane se ribom,ljuskarima i insektima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oge su im povučene sasvim unazad na telu</a:t>
            </a:r>
          </a:p>
          <a:p>
            <a:r>
              <a:rPr lang="en-US" dirty="0" smtClean="0"/>
              <a:t>I</a:t>
            </a:r>
            <a:r>
              <a:rPr lang="sr-Latn-RS" dirty="0" smtClean="0"/>
              <a:t>maju stopala sa kožnim opnama izmedju prstiju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ela su im hidrodinamično prilagodjena za ronjenje</a:t>
            </a:r>
          </a:p>
          <a:p>
            <a:r>
              <a:rPr lang="en-US" dirty="0" smtClean="0"/>
              <a:t>M</a:t>
            </a:r>
            <a:r>
              <a:rPr lang="sr-Latn-RS" dirty="0" smtClean="0"/>
              <a:t>ogu da zarone do dubine do 60 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i="1" u="sng" dirty="0" smtClean="0">
                <a:solidFill>
                  <a:schemeClr val="bg1"/>
                </a:solidFill>
              </a:rPr>
              <a:t>GNJURCI</a:t>
            </a:r>
            <a:endParaRPr lang="en-US" b="1" i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Ž</a:t>
            </a:r>
            <a:r>
              <a:rPr lang="sr-Latn-RS" dirty="0" smtClean="0"/>
              <a:t>ive u jezerima, rekama i priobalnim vodama umerenih oblasti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labi sunezd letaci 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emaju stopala sa kožicom  izmedju prstiju,već umesto njih imaju rožnata proširenja na prstima </a:t>
            </a:r>
          </a:p>
          <a:p>
            <a:r>
              <a:rPr lang="en-US" dirty="0" smtClean="0"/>
              <a:t>H</a:t>
            </a:r>
            <a:r>
              <a:rPr lang="sr-Latn-RS" dirty="0" smtClean="0"/>
              <a:t>rane se sitnom ribom i drugim vodenim životinjama</a:t>
            </a:r>
          </a:p>
          <a:p>
            <a:r>
              <a:rPr lang="en-US" dirty="0" smtClean="0"/>
              <a:t>G</a:t>
            </a:r>
            <a:r>
              <a:rPr lang="sr-Latn-RS" dirty="0" smtClean="0"/>
              <a:t>rade ploveća  gnezda na otverenim vodenim površinama ili izmedju trske</a:t>
            </a:r>
          </a:p>
          <a:p>
            <a:r>
              <a:rPr lang="en-US" dirty="0" smtClean="0"/>
              <a:t>M</a:t>
            </a:r>
            <a:r>
              <a:rPr lang="sr-Latn-RS" dirty="0" smtClean="0"/>
              <a:t>ogu da zarone do dubine do 30 m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endParaRPr lang="sr-Latn-RS" dirty="0" smtClean="0"/>
          </a:p>
          <a:p>
            <a:r>
              <a:rPr lang="en-US" dirty="0" smtClean="0"/>
              <a:t>P</a:t>
            </a:r>
            <a:r>
              <a:rPr lang="sr-Latn-RS" dirty="0" smtClean="0"/>
              <a:t>ostoji verovanje da u odsustvu neprijatelja u okruženju gde žive tokom evolucije nisu razvile potrebu za letenjem.</a:t>
            </a:r>
          </a:p>
          <a:p>
            <a:endParaRPr lang="sr-Latn-RS" dirty="0" smtClean="0"/>
          </a:p>
          <a:p>
            <a:r>
              <a:rPr lang="sr-Latn-RS" dirty="0" smtClean="0"/>
              <a:t>Danas postoje oko 40 ugrozenih vrsta ptica trkačica, a najvise ih ima na Novom Zelandu. 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tice  neletačice-osobine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sr-Latn-RS" dirty="0" smtClean="0"/>
              <a:t>Ptice neletačice(trkačice) su ptice koje nemaju sposobnost leta.</a:t>
            </a:r>
            <a:r>
              <a:rPr lang="en-US" dirty="0" smtClean="0"/>
              <a:t> </a:t>
            </a:r>
            <a:endParaRPr lang="sr-Latn-RS" dirty="0" smtClean="0"/>
          </a:p>
          <a:p>
            <a:pPr lvl="1"/>
            <a:r>
              <a:rPr lang="en-US" dirty="0" smtClean="0"/>
              <a:t>K</a:t>
            </a:r>
            <a:r>
              <a:rPr lang="sr-Latn-RS" dirty="0" smtClean="0"/>
              <a:t>rila ovih ptica su tokom evolucije zakržljala ili potpuno nestala.</a:t>
            </a:r>
          </a:p>
          <a:p>
            <a:pPr lvl="1"/>
            <a:r>
              <a:rPr lang="sr-Latn-RS" dirty="0" smtClean="0"/>
              <a:t>Imaju jako dobro razvijene noge prilagodjene trčanju.</a:t>
            </a:r>
          </a:p>
          <a:p>
            <a:pPr lvl="1"/>
            <a:r>
              <a:rPr lang="en-US" dirty="0" smtClean="0"/>
              <a:t>N</a:t>
            </a:r>
            <a:r>
              <a:rPr lang="sr-Latn-RS" dirty="0" smtClean="0"/>
              <a:t>eke ptice neletačice koriste krila kao peraja za plivanje.</a:t>
            </a:r>
          </a:p>
          <a:p>
            <a:pPr lvl="1"/>
            <a:r>
              <a:rPr lang="sr-Latn-RS" smtClean="0"/>
              <a:t>Grudna </a:t>
            </a:r>
            <a:r>
              <a:rPr lang="sr-Latn-RS" dirty="0" smtClean="0"/>
              <a:t>kost im je kratka i </a:t>
            </a:r>
            <a:r>
              <a:rPr lang="sr-Latn-RS" smtClean="0"/>
              <a:t>bez koštanog </a:t>
            </a:r>
            <a:r>
              <a:rPr lang="sr-Latn-RS" dirty="0" smtClean="0"/>
              <a:t>grebena-kobilice za koju se vezuju mišići koji pokreću krila, a krila su im zakržljala.</a:t>
            </a:r>
          </a:p>
          <a:p>
            <a:pPr lvl="1"/>
            <a:r>
              <a:rPr lang="en-US" dirty="0" smtClean="0"/>
              <a:t>T</a:t>
            </a:r>
            <a:r>
              <a:rPr lang="sr-Latn-RS" dirty="0" smtClean="0"/>
              <a:t>elo i krila pokriveni su im mekanim i rastresitim perjem.</a:t>
            </a:r>
          </a:p>
          <a:p>
            <a:pPr lvl="1"/>
            <a:endParaRPr lang="sr-Latn-RS" dirty="0" smtClean="0"/>
          </a:p>
          <a:p>
            <a:pPr lvl="1"/>
            <a:endParaRPr lang="sr-Latn-RS" dirty="0" smtClean="0"/>
          </a:p>
        </p:txBody>
      </p:sp>
    </p:spTree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Latn-RS" sz="3600" b="1" i="1" dirty="0" smtClean="0"/>
          </a:p>
          <a:p>
            <a:pPr>
              <a:buNone/>
            </a:pPr>
            <a:endParaRPr lang="sr-Latn-RS" sz="3600" b="1" i="1" dirty="0" smtClean="0"/>
          </a:p>
          <a:p>
            <a:pPr>
              <a:buNone/>
            </a:pPr>
            <a:r>
              <a:rPr lang="sr-Latn-RS" sz="4000" b="1" i="1" dirty="0" smtClean="0">
                <a:latin typeface="Curlz MT" pitchFamily="82" charset="0"/>
              </a:rPr>
              <a:t>NEKE   PTICE   NIKAD   NE   POLETE</a:t>
            </a:r>
            <a:endParaRPr lang="en-US" sz="4000" b="1" i="1" dirty="0">
              <a:latin typeface="Curlz MT" pitchFamily="82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endParaRPr lang="sr-Latn-RS" dirty="0" smtClean="0"/>
          </a:p>
          <a:p>
            <a:pPr>
              <a:lnSpc>
                <a:spcPct val="150000"/>
              </a:lnSpc>
            </a:pPr>
            <a:r>
              <a:rPr lang="sr-Latn-RS" dirty="0" smtClean="0"/>
              <a:t>Od neprijatelja štite se kandzama na nogama i krilima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</a:t>
            </a:r>
            <a:r>
              <a:rPr lang="sr-Latn-RS" dirty="0" smtClean="0"/>
              <a:t>era koja imaju potsećaju na dlake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</a:t>
            </a:r>
            <a:r>
              <a:rPr lang="sr-Latn-RS" dirty="0" smtClean="0"/>
              <a:t>či </a:t>
            </a:r>
            <a:r>
              <a:rPr lang="sr-Latn-RS" smtClean="0"/>
              <a:t>su </a:t>
            </a:r>
            <a:r>
              <a:rPr lang="sr-Latn-RS" smtClean="0"/>
              <a:t> </a:t>
            </a:r>
            <a:r>
              <a:rPr lang="sr-Latn-RS" dirty="0" smtClean="0"/>
              <a:t>izrazito razvijene i glavni su čulni organ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K</a:t>
            </a:r>
            <a:r>
              <a:rPr lang="sr-Latn-RS" dirty="0" smtClean="0"/>
              <a:t>ljun ovih ptica je lak i pokretljiv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</a:t>
            </a:r>
            <a:r>
              <a:rPr lang="sr-Latn-RS" dirty="0" smtClean="0"/>
              <a:t>ve ptice nemaju trtične žlezde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/>
          <a:lstStyle/>
          <a:p>
            <a:pPr algn="ctr">
              <a:buNone/>
            </a:pPr>
            <a:endParaRPr lang="sr-Latn-RS" dirty="0" smtClean="0"/>
          </a:p>
          <a:p>
            <a:pPr algn="ctr"/>
            <a:r>
              <a:rPr lang="sr-Latn-RS" dirty="0" smtClean="0"/>
              <a:t>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0" y="3429000"/>
            <a:ext cx="200026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Kiviji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571604" y="4429132"/>
            <a:ext cx="1928826" cy="4286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Nojevi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714744" y="5500702"/>
            <a:ext cx="1785950" cy="4286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Nandui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072198" y="4643446"/>
            <a:ext cx="1643074" cy="428628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Kazuari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643834" y="3571876"/>
            <a:ext cx="1500166" cy="42862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Tinamui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571472" y="1928802"/>
            <a:ext cx="192882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107389" y="2678901"/>
            <a:ext cx="200026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3214678" y="3571876"/>
            <a:ext cx="285752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5286380" y="2857496"/>
            <a:ext cx="171451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500826" y="2143116"/>
            <a:ext cx="1428760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571736" y="1000108"/>
            <a:ext cx="4143404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sr-Latn-RS" dirty="0" smtClean="0">
                <a:solidFill>
                  <a:schemeClr val="tx1"/>
                </a:solidFill>
              </a:rPr>
              <a:t>TICE  NELETAČICE(trkačice)</a:t>
            </a:r>
            <a:r>
              <a:rPr lang="sr-Latn-RS" dirty="0" smtClean="0"/>
              <a:t>)</a:t>
            </a:r>
            <a:endParaRPr lang="en-US" dirty="0"/>
          </a:p>
        </p:txBody>
      </p:sp>
    </p:spTree>
  </p:cSld>
  <p:clrMapOvr>
    <a:masterClrMapping/>
  </p:clrMapOvr>
  <p:transition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i="1" u="sng" dirty="0" smtClean="0">
                <a:solidFill>
                  <a:schemeClr val="bg1"/>
                </a:solidFill>
              </a:rPr>
              <a:t>K I V I J I</a:t>
            </a:r>
            <a:endParaRPr lang="en-US" b="1" i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sr-Latn-RS" dirty="0" smtClean="0"/>
          </a:p>
          <a:p>
            <a:pPr>
              <a:lnSpc>
                <a:spcPct val="150000"/>
              </a:lnSpc>
            </a:pPr>
            <a:r>
              <a:rPr lang="sr-Latn-RS" dirty="0" smtClean="0">
                <a:solidFill>
                  <a:schemeClr val="bg1"/>
                </a:solidFill>
              </a:rPr>
              <a:t>Kiviji su ptice sa potpuno zakržljalim krilima i kratkim nogama na kojima imaju četiri prsta. Veličine su domaće kokoške.Odlikuju se veoma dugačkim kljunom.Tri preostale vrste iz ovog reda žive na Novom Zelandu.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</a:t>
            </a:r>
            <a:r>
              <a:rPr lang="sr-Latn-RS" dirty="0" smtClean="0"/>
              <a:t>dlike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sr-Latn-RS" dirty="0" smtClean="0"/>
              <a:t>depasto telo pokriveno mekim perjem koje liči na dlake</a:t>
            </a:r>
          </a:p>
          <a:p>
            <a:r>
              <a:rPr lang="en-US" dirty="0" smtClean="0"/>
              <a:t>V</a:t>
            </a:r>
            <a:r>
              <a:rPr lang="sr-Latn-RS" dirty="0" smtClean="0"/>
              <a:t>itak,povijen kljun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emaju rep i jedine su ptice koje nemaju krila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oćne su životinje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labe oči ali dobro razvijena čula sluha i mirisa</a:t>
            </a:r>
          </a:p>
          <a:p>
            <a:r>
              <a:rPr lang="sr-Latn-RS" dirty="0" smtClean="0"/>
              <a:t>visina:50-65cm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ezina:1,5-4kg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i="1" u="sng" dirty="0" smtClean="0">
                <a:solidFill>
                  <a:schemeClr val="bg1"/>
                </a:solidFill>
              </a:rPr>
              <a:t>NOJEVI</a:t>
            </a:r>
            <a:endParaRPr lang="en-US" b="1" i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bg1"/>
                </a:solidFill>
              </a:rPr>
              <a:t>Nojevi su krupne trkačice s dugačkim vratom koje jedine imaju prste na nogama. Afrički noj je najveća ptica koja moze dostići visinu do 2,4m i težinu od 135kg</a:t>
            </a:r>
            <a:r>
              <a:rPr lang="sr-Latn-R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 smtClean="0">
                <a:solidFill>
                  <a:srgbClr val="92D050"/>
                </a:solidFill>
              </a:rPr>
              <a:t>O</a:t>
            </a:r>
            <a:r>
              <a:rPr lang="sr-Latn-RS" b="1" i="1" u="sng" dirty="0" smtClean="0">
                <a:solidFill>
                  <a:srgbClr val="92D050"/>
                </a:solidFill>
              </a:rPr>
              <a:t>dlike:</a:t>
            </a:r>
            <a:endParaRPr lang="en-US" b="1" i="1" u="sng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D</a:t>
            </a:r>
            <a:r>
              <a:rPr lang="sr-Latn-RS" dirty="0" smtClean="0">
                <a:solidFill>
                  <a:srgbClr val="92D050"/>
                </a:solidFill>
              </a:rPr>
              <a:t>ugačak,savitljiv  vrat,mala glava i kljun nalik pačjem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B</a:t>
            </a:r>
            <a:r>
              <a:rPr lang="sr-Latn-RS" dirty="0" smtClean="0">
                <a:solidFill>
                  <a:srgbClr val="92D050"/>
                </a:solidFill>
              </a:rPr>
              <a:t>rz trkač,može da postigne brzinu i do 65km/h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D</a:t>
            </a:r>
            <a:r>
              <a:rPr lang="sr-Latn-RS" dirty="0" smtClean="0">
                <a:solidFill>
                  <a:srgbClr val="92D050"/>
                </a:solidFill>
              </a:rPr>
              <a:t>ugačke,snazne noge sa po dva prsta na svakom stopalu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M</a:t>
            </a:r>
            <a:r>
              <a:rPr lang="sr-Latn-RS" dirty="0" smtClean="0">
                <a:solidFill>
                  <a:srgbClr val="92D050"/>
                </a:solidFill>
              </a:rPr>
              <a:t>užjak je crn i beo,sa velikim belim perjem na repu,a ženka je smedje-siva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V</a:t>
            </a:r>
            <a:r>
              <a:rPr lang="sr-Latn-RS" dirty="0" smtClean="0">
                <a:solidFill>
                  <a:srgbClr val="92D050"/>
                </a:solidFill>
              </a:rPr>
              <a:t>isina:2,1-2,8m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T</a:t>
            </a:r>
            <a:r>
              <a:rPr lang="sr-Latn-RS" dirty="0" smtClean="0">
                <a:solidFill>
                  <a:srgbClr val="92D050"/>
                </a:solidFill>
              </a:rPr>
              <a:t>ežina:100-160kg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i="1" u="sng" dirty="0" smtClean="0">
                <a:solidFill>
                  <a:srgbClr val="FF0000"/>
                </a:solidFill>
              </a:rPr>
              <a:t>NANDUI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sr-Latn-RS" dirty="0" smtClean="0">
                <a:solidFill>
                  <a:srgbClr val="FF0000"/>
                </a:solidFill>
              </a:rPr>
              <a:t>andui su najveće ptice Južne Amerike.Imaju tri prsta na nogama.U okviru ovog reda postoje dve vrste:</a:t>
            </a:r>
          </a:p>
          <a:p>
            <a:endParaRPr lang="sr-Latn-RS" dirty="0" smtClean="0">
              <a:solidFill>
                <a:srgbClr val="FF0000"/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FF0000"/>
                </a:solidFill>
              </a:rPr>
              <a:t>nandu-americki noj i </a:t>
            </a:r>
          </a:p>
          <a:p>
            <a:pPr marL="514350" indent="-514350">
              <a:buFont typeface="Wingdings" pitchFamily="2" charset="2"/>
              <a:buChar char="Ø"/>
            </a:pPr>
            <a:endParaRPr lang="sr-Latn-RS" dirty="0" smtClean="0">
              <a:solidFill>
                <a:srgbClr val="FF0000"/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FF0000"/>
                </a:solidFill>
              </a:rPr>
              <a:t>manji Darvinom nandu.</a:t>
            </a:r>
          </a:p>
          <a:p>
            <a:pPr marL="514350" indent="-514350"/>
            <a:endParaRPr lang="sr-Latn-RS" dirty="0" smtClean="0">
              <a:solidFill>
                <a:schemeClr val="bg1"/>
              </a:solidFill>
            </a:endParaRPr>
          </a:p>
          <a:p>
            <a:pPr marL="514350" indent="-514350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159</TotalTime>
  <Words>727</Words>
  <Application>Microsoft Office PowerPoint</Application>
  <PresentationFormat>On-screen Show (4:3)</PresentationFormat>
  <Paragraphs>121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  PTICE NELETAČICE  (TRKAČICE)</vt:lpstr>
      <vt:lpstr>Ptice  neletačice-osobine </vt:lpstr>
      <vt:lpstr>Slide 3</vt:lpstr>
      <vt:lpstr>Slide 4</vt:lpstr>
      <vt:lpstr>K I V I J I</vt:lpstr>
      <vt:lpstr>Odlike :</vt:lpstr>
      <vt:lpstr>NOJEVI</vt:lpstr>
      <vt:lpstr>Odlike:</vt:lpstr>
      <vt:lpstr>NANDUI</vt:lpstr>
      <vt:lpstr>Odlike:</vt:lpstr>
      <vt:lpstr>KAZUARI</vt:lpstr>
      <vt:lpstr>Odlike:</vt:lpstr>
      <vt:lpstr>TINAMUI</vt:lpstr>
      <vt:lpstr>Odlike:</vt:lpstr>
      <vt:lpstr>Slide 15</vt:lpstr>
      <vt:lpstr>Pingvini</vt:lpstr>
      <vt:lpstr>RONCI</vt:lpstr>
      <vt:lpstr>GNJURCI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PTICE NELETAČICE  (TRKAČICE)</dc:title>
  <dc:creator>Ivana</dc:creator>
  <cp:lastModifiedBy>Ivana</cp:lastModifiedBy>
  <cp:revision>31</cp:revision>
  <dcterms:created xsi:type="dcterms:W3CDTF">2017-04-29T10:34:26Z</dcterms:created>
  <dcterms:modified xsi:type="dcterms:W3CDTF">2017-05-02T14:39:32Z</dcterms:modified>
</cp:coreProperties>
</file>