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1" r:id="rId6"/>
    <p:sldId id="263" r:id="rId7"/>
    <p:sldId id="264" r:id="rId8"/>
    <p:sldId id="269" r:id="rId9"/>
    <p:sldId id="266" r:id="rId10"/>
    <p:sldId id="267" r:id="rId11"/>
    <p:sldId id="268"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45" autoAdjust="0"/>
    <p:restoredTop sz="94660"/>
  </p:normalViewPr>
  <p:slideViewPr>
    <p:cSldViewPr>
      <p:cViewPr varScale="1">
        <p:scale>
          <a:sx n="69" d="100"/>
          <a:sy n="69" d="100"/>
        </p:scale>
        <p:origin x="-5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0A93E8B-573A-4452-A404-C7B89483FFC3}" type="datetimeFigureOut">
              <a:rPr lang="en-US" smtClean="0"/>
              <a:pPr/>
              <a:t>2/21/2013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5BA500B-F64A-47AE-BE87-BAAB506244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93E8B-573A-4452-A404-C7B89483FFC3}"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93E8B-573A-4452-A404-C7B89483FFC3}"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A93E8B-573A-4452-A404-C7B89483FFC3}"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A93E8B-573A-4452-A404-C7B89483FFC3}" type="datetimeFigureOut">
              <a:rPr lang="en-US" smtClean="0"/>
              <a:pPr/>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A93E8B-573A-4452-A404-C7B89483FFC3}"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0A93E8B-573A-4452-A404-C7B89483FFC3}" type="datetimeFigureOut">
              <a:rPr lang="en-US" smtClean="0"/>
              <a:pPr/>
              <a:t>2/21/2013</a:t>
            </a:fld>
            <a:endParaRPr lang="en-US"/>
          </a:p>
        </p:txBody>
      </p:sp>
      <p:sp>
        <p:nvSpPr>
          <p:cNvPr id="27" name="Slide Number Placeholder 26"/>
          <p:cNvSpPr>
            <a:spLocks noGrp="1"/>
          </p:cNvSpPr>
          <p:nvPr>
            <p:ph type="sldNum" sz="quarter" idx="11"/>
          </p:nvPr>
        </p:nvSpPr>
        <p:spPr/>
        <p:txBody>
          <a:bodyPr rtlCol="0"/>
          <a:lstStyle/>
          <a:p>
            <a:fld id="{D5BA500B-F64A-47AE-BE87-BAAB5062441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0A93E8B-573A-4452-A404-C7B89483FFC3}" type="datetimeFigureOut">
              <a:rPr lang="en-US" smtClean="0"/>
              <a:pPr/>
              <a:t>2/21/2013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5BA500B-F64A-47AE-BE87-BAAB506244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E8B-573A-4452-A404-C7B89483FFC3}" type="datetimeFigureOut">
              <a:rPr lang="en-US" smtClean="0"/>
              <a:pPr/>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A93E8B-573A-4452-A404-C7B89483FFC3}"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A93E8B-573A-4452-A404-C7B89483FFC3}" type="datetimeFigureOut">
              <a:rPr lang="en-US" smtClean="0"/>
              <a:pPr/>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A500B-F64A-47AE-BE87-BAAB506244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0A93E8B-573A-4452-A404-C7B89483FFC3}" type="datetimeFigureOut">
              <a:rPr lang="en-US" smtClean="0"/>
              <a:pPr/>
              <a:t>2/21/2013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5BA500B-F64A-47AE-BE87-BAAB50624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1054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lstStyle/>
          <a:p>
            <a:r>
              <a:rPr lang="sr-Cyrl-BA" b="1" dirty="0" smtClean="0">
                <a:solidFill>
                  <a:schemeClr val="accent2">
                    <a:lumMod val="75000"/>
                  </a:schemeClr>
                </a:solidFill>
                <a:latin typeface="Corbel" pitchFamily="34" charset="0"/>
              </a:rPr>
              <a:t>-Ученик</a:t>
            </a:r>
            <a:r>
              <a:rPr lang="en-US" b="1" dirty="0" smtClean="0">
                <a:solidFill>
                  <a:schemeClr val="accent2">
                    <a:lumMod val="75000"/>
                  </a:schemeClr>
                </a:solidFill>
                <a:latin typeface="Corbel" pitchFamily="34" charset="0"/>
              </a:rPr>
              <a:t>/</a:t>
            </a:r>
            <a:r>
              <a:rPr lang="sr-Cyrl-BA" b="1" dirty="0" smtClean="0">
                <a:solidFill>
                  <a:schemeClr val="accent2">
                    <a:lumMod val="75000"/>
                  </a:schemeClr>
                </a:solidFill>
                <a:latin typeface="Corbel" pitchFamily="34" charset="0"/>
              </a:rPr>
              <a:t>ца </a:t>
            </a:r>
            <a:r>
              <a:rPr lang="en-US" b="1" dirty="0" smtClean="0">
                <a:solidFill>
                  <a:schemeClr val="accent2">
                    <a:lumMod val="75000"/>
                  </a:schemeClr>
                </a:solidFill>
                <a:latin typeface="Corbel" pitchFamily="34" charset="0"/>
              </a:rPr>
              <a:t>-</a:t>
            </a:r>
            <a:r>
              <a:rPr lang="sr-Cyrl-BA" b="1" dirty="0" smtClean="0">
                <a:solidFill>
                  <a:schemeClr val="accent2">
                    <a:lumMod val="75000"/>
                  </a:schemeClr>
                </a:solidFill>
                <a:latin typeface="Corbel" pitchFamily="34" charset="0"/>
              </a:rPr>
              <a:t> Јелена Томић</a:t>
            </a:r>
            <a:r>
              <a:rPr lang="en-US" b="1" dirty="0" smtClean="0">
                <a:solidFill>
                  <a:schemeClr val="accent2">
                    <a:lumMod val="75000"/>
                  </a:schemeClr>
                </a:solidFill>
                <a:latin typeface="Corbel" pitchFamily="34" charset="0"/>
              </a:rPr>
              <a:t>;</a:t>
            </a:r>
            <a:r>
              <a:rPr lang="sr-Cyrl-BA" b="1" dirty="0" smtClean="0">
                <a:solidFill>
                  <a:schemeClr val="accent2">
                    <a:lumMod val="75000"/>
                  </a:schemeClr>
                </a:solidFill>
                <a:latin typeface="Corbel" pitchFamily="34" charset="0"/>
              </a:rPr>
              <a:t/>
            </a:r>
            <a:br>
              <a:rPr lang="sr-Cyrl-BA" b="1" dirty="0" smtClean="0">
                <a:solidFill>
                  <a:schemeClr val="accent2">
                    <a:lumMod val="75000"/>
                  </a:schemeClr>
                </a:solidFill>
                <a:latin typeface="Corbel" pitchFamily="34" charset="0"/>
              </a:rPr>
            </a:br>
            <a:r>
              <a:rPr lang="sr-Cyrl-BA" b="1" dirty="0" smtClean="0">
                <a:solidFill>
                  <a:schemeClr val="accent2">
                    <a:lumMod val="75000"/>
                  </a:schemeClr>
                </a:solidFill>
                <a:latin typeface="Corbel" pitchFamily="34" charset="0"/>
              </a:rPr>
              <a:t>-Одељење- </a:t>
            </a:r>
            <a:r>
              <a:rPr lang="en-US" b="1" dirty="0" smtClean="0">
                <a:solidFill>
                  <a:schemeClr val="accent2">
                    <a:lumMod val="75000"/>
                  </a:schemeClr>
                </a:solidFill>
                <a:latin typeface="Corbel" pitchFamily="34" charset="0"/>
              </a:rPr>
              <a:t>VIII1;</a:t>
            </a:r>
            <a:br>
              <a:rPr lang="en-US" b="1" dirty="0" smtClean="0">
                <a:solidFill>
                  <a:schemeClr val="accent2">
                    <a:lumMod val="75000"/>
                  </a:schemeClr>
                </a:solidFill>
                <a:latin typeface="Corbel" pitchFamily="34" charset="0"/>
              </a:rPr>
            </a:br>
            <a:r>
              <a:rPr lang="en-US" b="1" dirty="0" smtClean="0">
                <a:solidFill>
                  <a:schemeClr val="accent2">
                    <a:lumMod val="75000"/>
                  </a:schemeClr>
                </a:solidFill>
                <a:latin typeface="Corbel" pitchFamily="34" charset="0"/>
              </a:rPr>
              <a:t>-</a:t>
            </a:r>
            <a:r>
              <a:rPr lang="sr-Cyrl-BA" b="1" dirty="0" smtClean="0">
                <a:solidFill>
                  <a:schemeClr val="accent2">
                    <a:lumMod val="75000"/>
                  </a:schemeClr>
                </a:solidFill>
                <a:latin typeface="Corbel" pitchFamily="34" charset="0"/>
              </a:rPr>
              <a:t>Наставник</a:t>
            </a:r>
            <a:r>
              <a:rPr lang="en-US" b="1" dirty="0" smtClean="0">
                <a:solidFill>
                  <a:schemeClr val="accent2">
                    <a:lumMod val="75000"/>
                  </a:schemeClr>
                </a:solidFill>
                <a:latin typeface="Corbel" pitchFamily="34" charset="0"/>
              </a:rPr>
              <a:t>/</a:t>
            </a:r>
            <a:r>
              <a:rPr lang="sr-Cyrl-BA" b="1" dirty="0" smtClean="0">
                <a:solidFill>
                  <a:schemeClr val="accent2">
                    <a:lumMod val="75000"/>
                  </a:schemeClr>
                </a:solidFill>
                <a:latin typeface="Corbel" pitchFamily="34" charset="0"/>
              </a:rPr>
              <a:t>ца – Микица Нолић.</a:t>
            </a:r>
            <a:br>
              <a:rPr lang="sr-Cyrl-BA" b="1" dirty="0" smtClean="0">
                <a:solidFill>
                  <a:schemeClr val="accent2">
                    <a:lumMod val="75000"/>
                  </a:schemeClr>
                </a:solidFill>
                <a:latin typeface="Corbel" pitchFamily="34" charset="0"/>
              </a:rPr>
            </a:br>
            <a:r>
              <a:rPr lang="sr-Cyrl-BA" b="1" dirty="0" smtClean="0">
                <a:solidFill>
                  <a:schemeClr val="accent2">
                    <a:lumMod val="75000"/>
                  </a:schemeClr>
                </a:solidFill>
                <a:latin typeface="Corbel" pitchFamily="34" charset="0"/>
              </a:rPr>
              <a:t/>
            </a:r>
            <a:br>
              <a:rPr lang="sr-Cyrl-BA" b="1" dirty="0" smtClean="0">
                <a:solidFill>
                  <a:schemeClr val="accent2">
                    <a:lumMod val="75000"/>
                  </a:schemeClr>
                </a:solidFill>
                <a:latin typeface="Corbel" pitchFamily="34" charset="0"/>
              </a:rPr>
            </a:br>
            <a:r>
              <a:rPr lang="sr-Cyrl-BA" b="1" dirty="0" smtClean="0">
                <a:solidFill>
                  <a:schemeClr val="accent2">
                    <a:lumMod val="75000"/>
                  </a:schemeClr>
                </a:solidFill>
                <a:latin typeface="Corbel" pitchFamily="34" charset="0"/>
              </a:rPr>
              <a:t/>
            </a:r>
            <a:br>
              <a:rPr lang="sr-Cyrl-BA" b="1" dirty="0" smtClean="0">
                <a:solidFill>
                  <a:schemeClr val="accent2">
                    <a:lumMod val="75000"/>
                  </a:schemeClr>
                </a:solidFill>
                <a:latin typeface="Corbel" pitchFamily="34" charset="0"/>
              </a:rPr>
            </a:br>
            <a:r>
              <a:rPr lang="sr-Cyrl-BA" b="1" dirty="0" smtClean="0">
                <a:solidFill>
                  <a:schemeClr val="accent2">
                    <a:lumMod val="75000"/>
                  </a:schemeClr>
                </a:solidFill>
                <a:latin typeface="Corbel" pitchFamily="34" charset="0"/>
              </a:rPr>
              <a:t>21.02.2013.</a:t>
            </a:r>
            <a:endParaRPr lang="en-US" b="1" dirty="0">
              <a:solidFill>
                <a:schemeClr val="accent2">
                  <a:lumMod val="75000"/>
                </a:schemeClr>
              </a:solidFill>
              <a:latin typeface="Corbel" pitchFamily="34"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4602480" cy="877824"/>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a:bodyPr>
          <a:lstStyle/>
          <a:p>
            <a:pPr algn="ctr"/>
            <a:r>
              <a:rPr lang="sr-Cyrl-BA" sz="2400" dirty="0" smtClean="0">
                <a:solidFill>
                  <a:schemeClr val="accent2">
                    <a:lumMod val="75000"/>
                  </a:schemeClr>
                </a:solidFill>
                <a:latin typeface="Corbel" pitchFamily="34" charset="0"/>
              </a:rPr>
              <a:t>Како  долази  до  ефекта  стаклене  баште</a:t>
            </a:r>
            <a:r>
              <a:rPr lang="en-US" sz="2400" dirty="0" smtClean="0">
                <a:solidFill>
                  <a:schemeClr val="accent2">
                    <a:lumMod val="75000"/>
                  </a:schemeClr>
                </a:solidFill>
                <a:latin typeface="Corbel" pitchFamily="34" charset="0"/>
              </a:rPr>
              <a:t>?</a:t>
            </a:r>
            <a:endParaRPr lang="en-US" sz="2400" dirty="0">
              <a:solidFill>
                <a:schemeClr val="accent2">
                  <a:lumMod val="75000"/>
                </a:schemeClr>
              </a:solidFill>
              <a:latin typeface="Corbel" pitchFamily="34" charset="0"/>
            </a:endParaRPr>
          </a:p>
        </p:txBody>
      </p:sp>
      <p:sp>
        <p:nvSpPr>
          <p:cNvPr id="3" name="Text Placeholder 2"/>
          <p:cNvSpPr>
            <a:spLocks noGrp="1"/>
          </p:cNvSpPr>
          <p:nvPr>
            <p:ph type="body" idx="2"/>
          </p:nvPr>
        </p:nvSpPr>
        <p:spPr>
          <a:xfrm>
            <a:off x="5486400" y="1219200"/>
            <a:ext cx="3383280" cy="5304473"/>
          </a:xfrm>
          <a:blipFill>
            <a:blip r:embed="rId2"/>
            <a:tile tx="0" ty="0" sx="100000" sy="100000" flip="none" algn="tl"/>
          </a:blipFill>
          <a:effectLst>
            <a:glow rad="63500">
              <a:schemeClr val="accent6">
                <a:satMod val="175000"/>
                <a:alpha val="40000"/>
              </a:schemeClr>
            </a:glow>
          </a:effectLst>
        </p:spPr>
        <p:txBody>
          <a:bodyPr>
            <a:noAutofit/>
          </a:bodyPr>
          <a:lstStyle/>
          <a:p>
            <a:pPr algn="ctr"/>
            <a:r>
              <a:rPr lang="sr-Cyrl-BA" sz="1600" b="1" dirty="0" smtClean="0">
                <a:solidFill>
                  <a:schemeClr val="accent2">
                    <a:lumMod val="75000"/>
                  </a:schemeClr>
                </a:solidFill>
                <a:latin typeface="Corbel" pitchFamily="34" charset="0"/>
              </a:rPr>
              <a:t>Сунчеви  зраци  непрекидно  стижу до  површине  Земље. Део   топлотних  зрака  упијају  Земљине  сфере (атмосфера, хидросфера, педосфера (танак  земљин  омотач  који  поктива  слој  земљишта  дебљине  око  </a:t>
            </a:r>
            <a:r>
              <a:rPr lang="en-US" sz="1600" b="1" dirty="0" smtClean="0">
                <a:solidFill>
                  <a:schemeClr val="accent2">
                    <a:lumMod val="75000"/>
                  </a:schemeClr>
                </a:solidFill>
                <a:latin typeface="Corbel" pitchFamily="34" charset="0"/>
              </a:rPr>
              <a:t>2 m) , </a:t>
            </a:r>
            <a:r>
              <a:rPr lang="sr-Cyrl-BA" sz="1600" b="1" dirty="0" smtClean="0">
                <a:solidFill>
                  <a:schemeClr val="accent2">
                    <a:lumMod val="75000"/>
                  </a:schemeClr>
                </a:solidFill>
                <a:latin typeface="Corbel" pitchFamily="34" charset="0"/>
              </a:rPr>
              <a:t>литосфера) и  живи  организми. Део  зрака  се  одбија  о  површину  Земље  и  напушта  атмосферу. Овај  природни  феномен  одржава  планету  довољно  загрејаном , с  просечном   температуром  од  15  степени,  што  омогућава  нормално  функционисање  свих  живих  бића. Да нема  гасова  стаклене  баште,  просечна  температура  на  нашој  планети  износила  би  -18  степени. На  овако  ниским  температурама  не  би  могао  да  се  одржи  живот. </a:t>
            </a:r>
            <a:endParaRPr lang="en-US" sz="1600" b="1" dirty="0">
              <a:solidFill>
                <a:schemeClr val="accent2">
                  <a:lumMod val="75000"/>
                </a:schemeClr>
              </a:solidFill>
              <a:latin typeface="Corbel" pitchFamily="34" charset="0"/>
            </a:endParaRPr>
          </a:p>
        </p:txBody>
      </p:sp>
      <p:pic>
        <p:nvPicPr>
          <p:cNvPr id="5" name="Content Placeholder 4" descr="1.gif"/>
          <p:cNvPicPr>
            <a:picLocks noGrp="1" noChangeAspect="1"/>
          </p:cNvPicPr>
          <p:nvPr>
            <p:ph sz="half" idx="1"/>
          </p:nvPr>
        </p:nvPicPr>
        <p:blipFill>
          <a:blip r:embed="rId3"/>
          <a:stretch>
            <a:fillRect/>
          </a:stretch>
        </p:blipFill>
        <p:spPr>
          <a:xfrm>
            <a:off x="457200" y="2362200"/>
            <a:ext cx="4191000" cy="3962400"/>
          </a:xfrm>
        </p:spPr>
      </p:pic>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29718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fontScale="90000"/>
          </a:bodyPr>
          <a:lstStyle/>
          <a:p>
            <a:pPr algn="ctr"/>
            <a:r>
              <a:rPr lang="sr-Cyrl-BA" sz="2000" b="1" dirty="0" smtClean="0">
                <a:solidFill>
                  <a:schemeClr val="accent2">
                    <a:lumMod val="75000"/>
                  </a:schemeClr>
                </a:solidFill>
                <a:latin typeface="Corbel" pitchFamily="34" charset="0"/>
              </a:rPr>
              <a:t>Суочен с  повећаним  потребама за енергијом, приликом њене производње  човек у највећој  мери  користи фосилна горива (угаљ, нафту и природни  гас ). Сагоревањем фосилних горива ослобађа се велика количина угљен – диоксида који  одлази  у  атмосферу. Овом  гасу  се  </a:t>
            </a:r>
            <a:r>
              <a:rPr lang="en-US" sz="2000" b="1" dirty="0" smtClean="0">
                <a:solidFill>
                  <a:schemeClr val="accent2">
                    <a:lumMod val="75000"/>
                  </a:schemeClr>
                </a:solidFill>
                <a:latin typeface="Corbel" pitchFamily="34" charset="0"/>
              </a:rPr>
              <a:t>“</a:t>
            </a:r>
            <a:r>
              <a:rPr lang="sr-Cyrl-BA" sz="2000" b="1" dirty="0" smtClean="0">
                <a:solidFill>
                  <a:schemeClr val="accent2">
                    <a:lumMod val="75000"/>
                  </a:schemeClr>
                </a:solidFill>
                <a:latin typeface="Corbel" pitchFamily="34" charset="0"/>
              </a:rPr>
              <a:t>придружују</a:t>
            </a:r>
            <a:r>
              <a:rPr lang="en-US" sz="2000" b="1" dirty="0" smtClean="0">
                <a:solidFill>
                  <a:schemeClr val="accent2">
                    <a:lumMod val="75000"/>
                  </a:schemeClr>
                </a:solidFill>
                <a:latin typeface="Corbel" pitchFamily="34" charset="0"/>
              </a:rPr>
              <a:t>”</a:t>
            </a:r>
            <a:r>
              <a:rPr lang="sr-Cyrl-BA" sz="2000" b="1" dirty="0" smtClean="0">
                <a:solidFill>
                  <a:schemeClr val="accent2">
                    <a:lumMod val="75000"/>
                  </a:schemeClr>
                </a:solidFill>
                <a:latin typeface="Corbel" pitchFamily="34" charset="0"/>
              </a:rPr>
              <a:t>  и  остали  гасови : метан, настао распадањем  органских једињења  и  током  индустријске  производње,  оксиди  азота ,  који се ослобађају  приликом  вулканских ерупција, а делом и из индустријских постројења , и  водена пара. Стварајући  гушћи  слој  око   наше планете,  ови гасови не дозвољавају да се топлотни зраци  који  потичу  од  Сунца  одбију и  врате  назад у свемир. На овај начин се увећава ефекат стаклене баште, а температура на Земљи се из године у годину повећава</a:t>
            </a:r>
            <a:r>
              <a:rPr lang="sr-Cyrl-BA" sz="2000" dirty="0" smtClean="0">
                <a:solidFill>
                  <a:schemeClr val="accent2">
                    <a:lumMod val="75000"/>
                  </a:schemeClr>
                </a:solidFill>
                <a:latin typeface="Corbel" pitchFamily="34" charset="0"/>
              </a:rPr>
              <a:t>.</a:t>
            </a:r>
            <a:endParaRPr lang="en-US" sz="2000" dirty="0">
              <a:solidFill>
                <a:schemeClr val="accent2">
                  <a:lumMod val="75000"/>
                </a:schemeClr>
              </a:solidFill>
              <a:latin typeface="Corbel" pitchFamily="34" charset="0"/>
            </a:endParaRPr>
          </a:p>
        </p:txBody>
      </p:sp>
      <p:pic>
        <p:nvPicPr>
          <p:cNvPr id="4" name="Content Placeholder 3" descr="oil_rig.jpg"/>
          <p:cNvPicPr>
            <a:picLocks noGrp="1" noChangeAspect="1"/>
          </p:cNvPicPr>
          <p:nvPr>
            <p:ph idx="1"/>
          </p:nvPr>
        </p:nvPicPr>
        <p:blipFill>
          <a:blip r:embed="rId3"/>
          <a:stretch>
            <a:fillRect/>
          </a:stretch>
        </p:blipFill>
        <p:spPr>
          <a:xfrm>
            <a:off x="1637422" y="3581400"/>
            <a:ext cx="5869156" cy="3124200"/>
          </a:xfrm>
        </p:spPr>
      </p:pic>
    </p:spTree>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38862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a:bodyPr>
          <a:lstStyle/>
          <a:p>
            <a:pPr>
              <a:buClr>
                <a:schemeClr val="tx1"/>
              </a:buClr>
              <a:buFont typeface="Wingdings" pitchFamily="2" charset="2"/>
              <a:buChar char="Ø"/>
            </a:pPr>
            <a:r>
              <a:rPr lang="sr-Cyrl-BA" sz="2000" b="1" dirty="0" smtClean="0">
                <a:latin typeface="Corbel" pitchFamily="34" charset="0"/>
              </a:rPr>
              <a:t>Према подацима Светске метеорлошке организације, на Артику годишње нестаје око 80. 000 </a:t>
            </a:r>
            <a:r>
              <a:rPr lang="sr-Cyrl-BA" sz="2000" b="1" dirty="0" smtClean="0">
                <a:latin typeface="Corbel" pitchFamily="34" charset="0"/>
              </a:rPr>
              <a:t>километара квадратних</a:t>
            </a:r>
            <a:r>
              <a:rPr lang="sr-Cyrl-BA" sz="2000" b="1" dirty="0" smtClean="0">
                <a:latin typeface="Corbel" pitchFamily="34" charset="0"/>
              </a:rPr>
              <a:t> </a:t>
            </a:r>
            <a:r>
              <a:rPr lang="sr-Cyrl-BA" sz="2000" b="1" dirty="0" smtClean="0">
                <a:latin typeface="Corbel" pitchFamily="34" charset="0"/>
              </a:rPr>
              <a:t>леда</a:t>
            </a:r>
            <a:r>
              <a:rPr lang="sr-Cyrl-BA" sz="2000" b="1" dirty="0" smtClean="0">
                <a:latin typeface="Corbel" pitchFamily="34" charset="0"/>
              </a:rPr>
              <a:t>, што одговара површини Србије. </a:t>
            </a:r>
            <a:br>
              <a:rPr lang="sr-Cyrl-BA" sz="2000" b="1" dirty="0" smtClean="0">
                <a:latin typeface="Corbel" pitchFamily="34" charset="0"/>
              </a:rPr>
            </a:br>
            <a:r>
              <a:rPr lang="sr-Cyrl-BA" sz="2000" b="1" dirty="0" smtClean="0">
                <a:latin typeface="Corbel" pitchFamily="34" charset="0"/>
              </a:rPr>
              <a:t>Такође, због наглог топљења леда повећава се и количина падавина, што доводи до смањења салинитета океана на половима, док се повећава салинитет вода око Екватора, као резулатат појачаног испаравања. </a:t>
            </a:r>
            <a:br>
              <a:rPr lang="sr-Cyrl-BA" sz="2000" b="1" dirty="0" smtClean="0">
                <a:latin typeface="Corbel" pitchFamily="34" charset="0"/>
              </a:rPr>
            </a:br>
            <a:r>
              <a:rPr lang="sr-Cyrl-BA" sz="2000" b="1" dirty="0" smtClean="0">
                <a:latin typeface="Corbel" pitchFamily="34" charset="0"/>
              </a:rPr>
              <a:t>Пораст нивоа мора, што је једна од последица климатских промена, ремети живот многих градова и људи који живе близу морских  обала.</a:t>
            </a:r>
            <a:br>
              <a:rPr lang="sr-Cyrl-BA" sz="2000" b="1" dirty="0" smtClean="0">
                <a:latin typeface="Corbel" pitchFamily="34" charset="0"/>
              </a:rPr>
            </a:br>
            <a:r>
              <a:rPr lang="sr-Cyrl-BA" sz="2000" b="1" dirty="0" smtClean="0">
                <a:latin typeface="Corbel" pitchFamily="34" charset="0"/>
              </a:rPr>
              <a:t>Појединац може мало, али добро организоване групе свесних грађана широм света могу много да побољшају стање планете! </a:t>
            </a:r>
            <a:r>
              <a:rPr lang="sr-Cyrl-BA" sz="2400" dirty="0" smtClean="0">
                <a:latin typeface="Corbel" pitchFamily="34" charset="0"/>
              </a:rPr>
              <a:t/>
            </a:r>
            <a:br>
              <a:rPr lang="sr-Cyrl-BA" sz="2400" dirty="0" smtClean="0">
                <a:latin typeface="Corbel" pitchFamily="34" charset="0"/>
              </a:rPr>
            </a:br>
            <a:endParaRPr lang="en-US" sz="2400" dirty="0">
              <a:latin typeface="Corbel" pitchFamily="34" charset="0"/>
            </a:endParaRPr>
          </a:p>
        </p:txBody>
      </p:sp>
      <p:pic>
        <p:nvPicPr>
          <p:cNvPr id="6" name="Content Placeholder 5" descr="images.jpeg"/>
          <p:cNvPicPr>
            <a:picLocks noGrp="1" noChangeAspect="1"/>
          </p:cNvPicPr>
          <p:nvPr>
            <p:ph idx="1"/>
          </p:nvPr>
        </p:nvPicPr>
        <p:blipFill>
          <a:blip r:embed="rId3"/>
          <a:stretch>
            <a:fillRect/>
          </a:stretch>
        </p:blipFill>
        <p:spPr>
          <a:xfrm>
            <a:off x="1295400" y="4648200"/>
            <a:ext cx="6096000" cy="1981200"/>
          </a:xfrm>
        </p:spPr>
      </p:pic>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a:bodyPr>
          <a:lstStyle/>
          <a:p>
            <a:pPr algn="ctr"/>
            <a:r>
              <a:rPr lang="sr-Cyrl-BA" sz="4800" b="1" dirty="0" smtClean="0">
                <a:solidFill>
                  <a:schemeClr val="accent2">
                    <a:lumMod val="75000"/>
                  </a:schemeClr>
                </a:solidFill>
                <a:latin typeface="Corbel" pitchFamily="34" charset="0"/>
              </a:rPr>
              <a:t>Климатске промене</a:t>
            </a:r>
            <a:endParaRPr lang="en-US" sz="4800" b="1" dirty="0">
              <a:solidFill>
                <a:schemeClr val="accent2">
                  <a:lumMod val="75000"/>
                </a:schemeClr>
              </a:solidFill>
            </a:endParaRPr>
          </a:p>
        </p:txBody>
      </p:sp>
      <p:pic>
        <p:nvPicPr>
          <p:cNvPr id="4" name="Content Placeholder 3" descr="Untitled-1.jpg"/>
          <p:cNvPicPr>
            <a:picLocks noGrp="1" noChangeAspect="1"/>
          </p:cNvPicPr>
          <p:nvPr>
            <p:ph idx="1"/>
          </p:nvPr>
        </p:nvPicPr>
        <p:blipFill>
          <a:blip r:embed="rId3"/>
          <a:stretch>
            <a:fillRect/>
          </a:stretch>
        </p:blipFill>
        <p:spPr>
          <a:xfrm>
            <a:off x="1295400" y="2438400"/>
            <a:ext cx="6477000" cy="3657600"/>
          </a:xfrm>
        </p:spPr>
      </p:pic>
    </p:spTree>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8077200" cy="762001"/>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a:bodyPr>
          <a:lstStyle/>
          <a:p>
            <a:pPr algn="ctr"/>
            <a:r>
              <a:rPr lang="sr-Cyrl-BA" sz="3600" b="1" dirty="0" smtClean="0">
                <a:solidFill>
                  <a:schemeClr val="accent2">
                    <a:lumMod val="75000"/>
                  </a:schemeClr>
                </a:solidFill>
                <a:latin typeface="Corbel" pitchFamily="34" charset="0"/>
              </a:rPr>
              <a:t>Клима, хемијски  састав атмосфере</a:t>
            </a:r>
            <a:endParaRPr lang="en-US" sz="3600" b="1" dirty="0">
              <a:solidFill>
                <a:schemeClr val="accent2">
                  <a:lumMod val="75000"/>
                </a:schemeClr>
              </a:solidFill>
              <a:latin typeface="Corbel" pitchFamily="34" charset="0"/>
            </a:endParaRPr>
          </a:p>
        </p:txBody>
      </p:sp>
      <p:sp>
        <p:nvSpPr>
          <p:cNvPr id="3" name="Subtitle 2"/>
          <p:cNvSpPr>
            <a:spLocks noGrp="1"/>
          </p:cNvSpPr>
          <p:nvPr>
            <p:ph type="subTitle" idx="1"/>
          </p:nvPr>
        </p:nvSpPr>
        <p:spPr>
          <a:xfrm>
            <a:off x="838200" y="1371600"/>
            <a:ext cx="7772400" cy="5257800"/>
          </a:xfrm>
          <a:blipFill>
            <a:blip r:embed="rId2"/>
            <a:tile tx="0" ty="0" sx="100000" sy="100000" flip="none" algn="tl"/>
          </a:blipFill>
          <a:effectLst>
            <a:glow rad="63500">
              <a:schemeClr val="accent6">
                <a:satMod val="175000"/>
                <a:alpha val="40000"/>
              </a:schemeClr>
            </a:glow>
          </a:effectLst>
        </p:spPr>
        <p:txBody>
          <a:bodyPr>
            <a:normAutofit fontScale="85000" lnSpcReduction="20000"/>
          </a:bodyPr>
          <a:lstStyle/>
          <a:p>
            <a:pPr algn="ctr"/>
            <a:r>
              <a:rPr lang="sr-Cyrl-BA" sz="2600" b="1" dirty="0" smtClean="0">
                <a:solidFill>
                  <a:schemeClr val="accent2">
                    <a:lumMod val="75000"/>
                  </a:schemeClr>
                </a:solidFill>
                <a:latin typeface="Corbel" pitchFamily="34" charset="0"/>
              </a:rPr>
              <a:t>Клима,  која  је  веома  важан  еколошки  фактор , представља  стање  атмосфере  одређеног  подручја  током  дужег  времена.  Атмосфера  је  гасовити  омотач  распоређен  око  наше  планете. Њен  састав  и  особине  условљавају  живот  на  Земљи. У  њој  се  непрекидно  одигравају  различите  хемијске  реакције , али  и  интеракције  (мећусобно  деловање) са  живим  бићима.</a:t>
            </a:r>
          </a:p>
          <a:p>
            <a:pPr algn="ctr"/>
            <a:r>
              <a:rPr lang="sr-Cyrl-BA" sz="2600" b="1" dirty="0" smtClean="0">
                <a:solidFill>
                  <a:schemeClr val="accent2">
                    <a:lumMod val="75000"/>
                  </a:schemeClr>
                </a:solidFill>
                <a:latin typeface="Corbel" pitchFamily="34" charset="0"/>
              </a:rPr>
              <a:t>Атмосфера  као ваздушни  омотач  Земље  представља  једну  велику  смешу гасова. Гледано према  запремини, у  тој  смеши  преовлађују  два  гаса</a:t>
            </a:r>
            <a:r>
              <a:rPr lang="en-US" sz="2600" b="1" dirty="0" smtClean="0">
                <a:solidFill>
                  <a:schemeClr val="accent2">
                    <a:lumMod val="75000"/>
                  </a:schemeClr>
                </a:solidFill>
                <a:latin typeface="Corbel" pitchFamily="34" charset="0"/>
              </a:rPr>
              <a:t>:</a:t>
            </a:r>
            <a:r>
              <a:rPr lang="sr-Cyrl-BA" sz="2600" b="1" dirty="0" smtClean="0">
                <a:solidFill>
                  <a:schemeClr val="accent2">
                    <a:lumMod val="75000"/>
                  </a:schemeClr>
                </a:solidFill>
                <a:latin typeface="Corbel" pitchFamily="34" charset="0"/>
              </a:rPr>
              <a:t> азот (78,084%) и кисеоник (20,947%), док  на  све  остале  гасове  отпада  преосталих  1%. </a:t>
            </a:r>
          </a:p>
          <a:p>
            <a:pPr algn="ctr"/>
            <a:r>
              <a:rPr lang="sr-Cyrl-BA" sz="2600" b="1" dirty="0" smtClean="0">
                <a:solidFill>
                  <a:schemeClr val="accent2">
                    <a:lumMod val="75000"/>
                  </a:schemeClr>
                </a:solidFill>
                <a:latin typeface="Corbel" pitchFamily="34" charset="0"/>
              </a:rPr>
              <a:t>У  тих  1% осталих  гасова  спадају</a:t>
            </a:r>
            <a:r>
              <a:rPr lang="en-US" sz="2600" b="1" dirty="0" smtClean="0">
                <a:solidFill>
                  <a:schemeClr val="accent2">
                    <a:lumMod val="75000"/>
                  </a:schemeClr>
                </a:solidFill>
                <a:latin typeface="Corbel" pitchFamily="34" charset="0"/>
              </a:rPr>
              <a:t>: </a:t>
            </a:r>
            <a:endParaRPr lang="sr-Cyrl-BA" sz="2600" b="1" dirty="0" smtClean="0">
              <a:solidFill>
                <a:schemeClr val="accent2">
                  <a:lumMod val="75000"/>
                </a:schemeClr>
              </a:solidFill>
              <a:latin typeface="Corbel" pitchFamily="34" charset="0"/>
            </a:endParaRPr>
          </a:p>
          <a:p>
            <a:pPr algn="ctr">
              <a:buFontTx/>
              <a:buChar char="-"/>
            </a:pPr>
            <a:r>
              <a:rPr lang="sr-Cyrl-BA" sz="2600" b="1" dirty="0" smtClean="0">
                <a:solidFill>
                  <a:schemeClr val="accent2">
                    <a:lumMod val="75000"/>
                  </a:schemeClr>
                </a:solidFill>
                <a:latin typeface="Corbel" pitchFamily="34" charset="0"/>
              </a:rPr>
              <a:t>аргон (0.93%)</a:t>
            </a:r>
            <a:r>
              <a:rPr lang="en-US" sz="2600" b="1" dirty="0" smtClean="0">
                <a:solidFill>
                  <a:schemeClr val="accent2">
                    <a:lumMod val="75000"/>
                  </a:schemeClr>
                </a:solidFill>
                <a:latin typeface="Corbel" pitchFamily="34" charset="0"/>
              </a:rPr>
              <a:t>;</a:t>
            </a:r>
          </a:p>
          <a:p>
            <a:pPr algn="ctr"/>
            <a:r>
              <a:rPr lang="en-US" sz="2600" b="1" dirty="0" smtClean="0">
                <a:solidFill>
                  <a:schemeClr val="accent2">
                    <a:lumMod val="75000"/>
                  </a:schemeClr>
                </a:solidFill>
                <a:latin typeface="Corbel" pitchFamily="34" charset="0"/>
              </a:rPr>
              <a:t>-</a:t>
            </a:r>
            <a:r>
              <a:rPr lang="sr-Cyrl-BA" sz="2600" b="1" dirty="0" smtClean="0">
                <a:solidFill>
                  <a:schemeClr val="accent2">
                    <a:lumMod val="75000"/>
                  </a:schemeClr>
                </a:solidFill>
                <a:latin typeface="Corbel" pitchFamily="34" charset="0"/>
              </a:rPr>
              <a:t>угљен – диоксид (0,0314%);</a:t>
            </a:r>
          </a:p>
          <a:p>
            <a:pPr algn="ctr"/>
            <a:r>
              <a:rPr lang="sr-Cyrl-BA" sz="2600" b="1" dirty="0" smtClean="0">
                <a:solidFill>
                  <a:schemeClr val="accent2">
                    <a:lumMod val="75000"/>
                  </a:schemeClr>
                </a:solidFill>
                <a:latin typeface="Corbel" pitchFamily="34" charset="0"/>
              </a:rPr>
              <a:t>-мање количине неона, криптона, хелијума, водоника и озона;</a:t>
            </a:r>
          </a:p>
          <a:p>
            <a:pPr algn="ctr"/>
            <a:r>
              <a:rPr lang="sr-Cyrl-BA" sz="2600" b="1" dirty="0" smtClean="0">
                <a:solidFill>
                  <a:schemeClr val="accent2">
                    <a:lumMod val="75000"/>
                  </a:schemeClr>
                </a:solidFill>
                <a:latin typeface="Corbel" pitchFamily="34" charset="0"/>
              </a:rPr>
              <a:t>-водена  пара. </a:t>
            </a:r>
            <a:endParaRPr lang="en-US" sz="2600" b="1" dirty="0" smtClean="0">
              <a:solidFill>
                <a:schemeClr val="accent2">
                  <a:lumMod val="75000"/>
                </a:schemeClr>
              </a:solidFill>
              <a:latin typeface="Corbel" pitchFamily="34" charset="0"/>
            </a:endParaRPr>
          </a:p>
          <a:p>
            <a:pPr>
              <a:buFontTx/>
              <a:buChar char="-"/>
            </a:pPr>
            <a:endParaRPr lang="en-US" dirty="0">
              <a:solidFill>
                <a:schemeClr val="tx1">
                  <a:lumMod val="95000"/>
                  <a:lumOff val="5000"/>
                </a:schemeClr>
              </a:solidFill>
              <a:latin typeface="Corbel" pitchFamily="34" charset="0"/>
            </a:endParaRP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895600"/>
          </a:xfrm>
          <a:blipFill>
            <a:blip r:embed="rId2"/>
            <a:tile tx="0" ty="0" sx="100000" sy="100000" flip="none" algn="tl"/>
          </a:blipFill>
          <a:effectLst>
            <a:glow rad="63500">
              <a:schemeClr val="accent6">
                <a:satMod val="175000"/>
                <a:alpha val="40000"/>
              </a:schemeClr>
            </a:glow>
          </a:effectLst>
        </p:spPr>
        <p:txBody>
          <a:bodyPr>
            <a:normAutofit fontScale="90000"/>
          </a:bodyPr>
          <a:lstStyle/>
          <a:p>
            <a:pPr algn="ctr"/>
            <a:r>
              <a:rPr lang="sr-Cyrl-BA" sz="2400" b="1" dirty="0" smtClean="0">
                <a:solidFill>
                  <a:schemeClr val="accent2">
                    <a:lumMod val="75000"/>
                  </a:schemeClr>
                </a:solidFill>
                <a:latin typeface="Corbel" pitchFamily="34" charset="0"/>
              </a:rPr>
              <a:t>Када  су  климатске промене постепене, жива бића имају довољно  времена да се прилагоде или преселе на нова станишта, али нагле промене најчешће изазивају  њихово  повлачење или потпун нестанак. Уколико промене захвате већи део планете, могу изазвати масовно изумирање  врста. Свима </a:t>
            </a:r>
            <a:r>
              <a:rPr lang="en-US" sz="2400" b="1" dirty="0" smtClean="0">
                <a:solidFill>
                  <a:schemeClr val="accent2">
                    <a:lumMod val="75000"/>
                  </a:schemeClr>
                </a:solidFill>
                <a:latin typeface="Corbel" pitchFamily="34" charset="0"/>
              </a:rPr>
              <a:t>j</a:t>
            </a:r>
            <a:r>
              <a:rPr lang="sr-Cyrl-BA" sz="2400" b="1" dirty="0" smtClean="0">
                <a:solidFill>
                  <a:schemeClr val="accent2">
                    <a:lumMod val="75000"/>
                  </a:schemeClr>
                </a:solidFill>
                <a:latin typeface="Corbel" pitchFamily="34" charset="0"/>
              </a:rPr>
              <a:t>е </a:t>
            </a:r>
            <a:r>
              <a:rPr lang="sr-Cyrl-BA" sz="2400" b="1" dirty="0" smtClean="0">
                <a:solidFill>
                  <a:schemeClr val="accent2">
                    <a:lumMod val="75000"/>
                  </a:schemeClr>
                </a:solidFill>
                <a:latin typeface="Corbel" pitchFamily="34" charset="0"/>
              </a:rPr>
              <a:t>позната прича о нестанку диносауруса пре 65. милиона година када је нестало и око три четвртине  постојећих биљних и животињских врста. До њиховог нестанка је дошло због наглог захвађења на Земљи</a:t>
            </a:r>
            <a:r>
              <a:rPr lang="sr-Cyrl-BA" sz="2400" dirty="0" smtClean="0">
                <a:solidFill>
                  <a:schemeClr val="accent2">
                    <a:lumMod val="75000"/>
                  </a:schemeClr>
                </a:solidFill>
                <a:latin typeface="Corbel" pitchFamily="34" charset="0"/>
              </a:rPr>
              <a:t>.</a:t>
            </a:r>
            <a:endParaRPr lang="en-US" sz="2400" dirty="0">
              <a:solidFill>
                <a:schemeClr val="accent2">
                  <a:lumMod val="75000"/>
                </a:schemeClr>
              </a:solidFill>
              <a:latin typeface="Corbel" pitchFamily="34" charset="0"/>
            </a:endParaRPr>
          </a:p>
        </p:txBody>
      </p:sp>
      <p:pic>
        <p:nvPicPr>
          <p:cNvPr id="4" name="Content Placeholder 3" descr="Dinosaurusi-u-Beogradu-1.jpg"/>
          <p:cNvPicPr>
            <a:picLocks noGrp="1" noChangeAspect="1"/>
          </p:cNvPicPr>
          <p:nvPr>
            <p:ph idx="1"/>
          </p:nvPr>
        </p:nvPicPr>
        <p:blipFill>
          <a:blip r:embed="rId3"/>
          <a:stretch>
            <a:fillRect/>
          </a:stretch>
        </p:blipFill>
        <p:spPr>
          <a:xfrm>
            <a:off x="2362200" y="3657600"/>
            <a:ext cx="4495800" cy="2971800"/>
          </a:xfrm>
          <a:prstGeom prst="rect">
            <a:avLst/>
          </a:prstGeom>
          <a:ln>
            <a:noFill/>
          </a:ln>
          <a:effectLst>
            <a:glow rad="635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4648200" cy="684394"/>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a:bodyPr>
          <a:lstStyle/>
          <a:p>
            <a:pPr algn="ctr"/>
            <a:r>
              <a:rPr lang="sr-Cyrl-BA" sz="3600" dirty="0" smtClean="0">
                <a:solidFill>
                  <a:schemeClr val="accent2">
                    <a:lumMod val="75000"/>
                  </a:schemeClr>
                </a:solidFill>
                <a:latin typeface="Corbel" pitchFamily="34" charset="0"/>
              </a:rPr>
              <a:t>Ел  Нињо</a:t>
            </a:r>
            <a:endParaRPr lang="en-US" sz="3600" dirty="0">
              <a:solidFill>
                <a:schemeClr val="accent2">
                  <a:lumMod val="75000"/>
                </a:schemeClr>
              </a:solidFill>
              <a:latin typeface="Corbel" pitchFamily="34" charset="0"/>
            </a:endParaRPr>
          </a:p>
        </p:txBody>
      </p:sp>
      <p:sp>
        <p:nvSpPr>
          <p:cNvPr id="3" name="Text Placeholder 2"/>
          <p:cNvSpPr>
            <a:spLocks noGrp="1"/>
          </p:cNvSpPr>
          <p:nvPr>
            <p:ph type="body" idx="2"/>
          </p:nvPr>
        </p:nvSpPr>
        <p:spPr>
          <a:xfrm>
            <a:off x="4724400" y="2010727"/>
            <a:ext cx="4012376" cy="4617720"/>
          </a:xfrm>
          <a:blipFill>
            <a:blip r:embed="rId2"/>
            <a:tile tx="0" ty="0" sx="100000" sy="100000" flip="none" algn="tl"/>
          </a:blipFill>
          <a:effectLst>
            <a:glow rad="63500">
              <a:schemeClr val="accent6">
                <a:satMod val="175000"/>
                <a:alpha val="40000"/>
              </a:schemeClr>
            </a:glow>
          </a:effectLst>
        </p:spPr>
        <p:txBody>
          <a:bodyPr>
            <a:normAutofit fontScale="92500" lnSpcReduction="10000"/>
          </a:bodyPr>
          <a:lstStyle/>
          <a:p>
            <a:pPr algn="ctr">
              <a:buClr>
                <a:schemeClr val="tx1"/>
              </a:buClr>
              <a:buFont typeface="Wingdings" pitchFamily="2" charset="2"/>
              <a:buChar char="Ø"/>
            </a:pPr>
            <a:r>
              <a:rPr lang="sr-Cyrl-BA" sz="2000" dirty="0" smtClean="0">
                <a:solidFill>
                  <a:schemeClr val="accent2">
                    <a:lumMod val="75000"/>
                  </a:schemeClr>
                </a:solidFill>
              </a:rPr>
              <a:t>Када је реч о великим климатским променама, морамо поменути и Ел Нињо, природни феномен који се вековима јавља у атмосфери, односно хидросфери. Он се циклично појављује сваких 3-7 година. Ел Нињо настаје у интеракцији површинских слојева океана и атмосфере и доприноси општем стању климе на планети.</a:t>
            </a:r>
          </a:p>
          <a:p>
            <a:pPr algn="ctr">
              <a:buClr>
                <a:schemeClr val="tx1"/>
              </a:buClr>
              <a:buFont typeface="Wingdings" pitchFamily="2" charset="2"/>
              <a:buChar char="Ø"/>
            </a:pPr>
            <a:r>
              <a:rPr lang="sr-Cyrl-BA" sz="2000" dirty="0" smtClean="0">
                <a:solidFill>
                  <a:schemeClr val="accent2">
                    <a:lumMod val="75000"/>
                  </a:schemeClr>
                </a:solidFill>
              </a:rPr>
              <a:t>На слици је проказано нормално стање у Пацифику. Пасати потискују топлу воду ка западу, ка Индонезији. Да би се одржао баланс, хладна вода се успиње ка Јужној Америци.</a:t>
            </a:r>
            <a:endParaRPr lang="en-US" sz="2000" dirty="0">
              <a:solidFill>
                <a:schemeClr val="accent2">
                  <a:lumMod val="75000"/>
                </a:schemeClr>
              </a:solidFill>
            </a:endParaRPr>
          </a:p>
        </p:txBody>
      </p:sp>
      <p:pic>
        <p:nvPicPr>
          <p:cNvPr id="5" name="Content Placeholder 4" descr="Enso_normal.png"/>
          <p:cNvPicPr>
            <a:picLocks noGrp="1" noChangeAspect="1"/>
          </p:cNvPicPr>
          <p:nvPr>
            <p:ph sz="half" idx="1"/>
          </p:nvPr>
        </p:nvPicPr>
        <p:blipFill>
          <a:blip r:embed="rId3"/>
          <a:stretch>
            <a:fillRect/>
          </a:stretch>
        </p:blipFill>
        <p:spPr>
          <a:xfrm>
            <a:off x="152400" y="2362200"/>
            <a:ext cx="4495799" cy="3800158"/>
          </a:xfrm>
        </p:spPr>
      </p:pic>
    </p:spTree>
  </p:cSld>
  <p:clrMapOvr>
    <a:masterClrMapping/>
  </p:clrMapOvr>
  <p:transition>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781800" cy="5334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fontScale="90000"/>
          </a:bodyPr>
          <a:lstStyle/>
          <a:p>
            <a:pPr algn="ctr"/>
            <a:r>
              <a:rPr lang="sr-Cyrl-BA" b="1" dirty="0" smtClean="0">
                <a:solidFill>
                  <a:schemeClr val="accent2">
                    <a:lumMod val="75000"/>
                  </a:schemeClr>
                </a:solidFill>
                <a:latin typeface="Corbel" pitchFamily="34" charset="0"/>
              </a:rPr>
              <a:t>Ел Нињо</a:t>
            </a:r>
            <a:endParaRPr lang="en-US" b="1" dirty="0">
              <a:solidFill>
                <a:schemeClr val="accent2">
                  <a:lumMod val="75000"/>
                </a:schemeClr>
              </a:solidFill>
              <a:latin typeface="Corbel" pitchFamily="34" charset="0"/>
            </a:endParaRPr>
          </a:p>
        </p:txBody>
      </p:sp>
      <p:sp>
        <p:nvSpPr>
          <p:cNvPr id="3" name="Text Placeholder 2"/>
          <p:cNvSpPr>
            <a:spLocks noGrp="1"/>
          </p:cNvSpPr>
          <p:nvPr>
            <p:ph type="body" idx="1"/>
          </p:nvPr>
        </p:nvSpPr>
        <p:spPr>
          <a:xfrm>
            <a:off x="381000" y="4724400"/>
            <a:ext cx="4041648" cy="1905000"/>
          </a:xfrm>
          <a:blipFill>
            <a:blip r:embed="rId2"/>
            <a:tile tx="0" ty="0" sx="100000" sy="100000" flip="none" algn="tl"/>
          </a:blipFill>
          <a:effectLst>
            <a:glow rad="63500">
              <a:schemeClr val="accent6">
                <a:satMod val="175000"/>
                <a:alpha val="40000"/>
              </a:schemeClr>
            </a:glow>
          </a:effectLst>
        </p:spPr>
        <p:txBody>
          <a:bodyPr/>
          <a:lstStyle/>
          <a:p>
            <a:pPr algn="ctr">
              <a:buClr>
                <a:schemeClr val="tx1"/>
              </a:buClr>
              <a:buFont typeface="Wingdings" pitchFamily="2" charset="2"/>
              <a:buChar char="Ø"/>
            </a:pPr>
            <a:r>
              <a:rPr lang="sr-Cyrl-BA" sz="1800" dirty="0" smtClean="0">
                <a:solidFill>
                  <a:schemeClr val="accent2">
                    <a:lumMod val="75000"/>
                  </a:schemeClr>
                </a:solidFill>
                <a:latin typeface="Corbel" pitchFamily="34" charset="0"/>
              </a:rPr>
              <a:t>Ветрови мењају правац, топла вода се приближава Јужној Америци</a:t>
            </a:r>
            <a:r>
              <a:rPr lang="sr-Cyrl-BA" sz="1800" dirty="0" smtClean="0">
                <a:solidFill>
                  <a:schemeClr val="accent2">
                    <a:lumMod val="75000"/>
                  </a:schemeClr>
                </a:solidFill>
                <a:latin typeface="Corbel" pitchFamily="34" charset="0"/>
              </a:rPr>
              <a:t>.</a:t>
            </a:r>
            <a:r>
              <a:rPr lang="en-US" sz="1800" dirty="0" smtClean="0">
                <a:solidFill>
                  <a:schemeClr val="accent2">
                    <a:lumMod val="75000"/>
                  </a:schemeClr>
                </a:solidFill>
                <a:latin typeface="Corbel" pitchFamily="34" charset="0"/>
              </a:rPr>
              <a:t> </a:t>
            </a:r>
            <a:r>
              <a:rPr lang="sr-Cyrl-BA" sz="1800" dirty="0" smtClean="0">
                <a:solidFill>
                  <a:schemeClr val="accent2">
                    <a:lumMod val="75000"/>
                  </a:schemeClr>
                </a:solidFill>
                <a:latin typeface="Corbel" pitchFamily="34" charset="0"/>
              </a:rPr>
              <a:t>Успињање </a:t>
            </a:r>
            <a:r>
              <a:rPr lang="sr-Cyrl-BA" sz="1800" dirty="0" smtClean="0">
                <a:solidFill>
                  <a:schemeClr val="accent2">
                    <a:lumMod val="75000"/>
                  </a:schemeClr>
                </a:solidFill>
                <a:latin typeface="Corbel" pitchFamily="34" charset="0"/>
              </a:rPr>
              <a:t>хладне воде изостаје јер нема потребе за одржавањем </a:t>
            </a:r>
            <a:r>
              <a:rPr lang="en-US" sz="1800" dirty="0" smtClean="0">
                <a:solidFill>
                  <a:schemeClr val="accent2">
                    <a:lumMod val="75000"/>
                  </a:schemeClr>
                </a:solidFill>
                <a:latin typeface="Corbel" pitchFamily="34" charset="0"/>
              </a:rPr>
              <a:t> </a:t>
            </a:r>
            <a:r>
              <a:rPr lang="sr-Cyrl-BA" sz="1800" dirty="0" smtClean="0">
                <a:solidFill>
                  <a:schemeClr val="accent2">
                    <a:lumMod val="75000"/>
                  </a:schemeClr>
                </a:solidFill>
                <a:latin typeface="Corbel" pitchFamily="34" charset="0"/>
              </a:rPr>
              <a:t>нивоа </a:t>
            </a:r>
            <a:r>
              <a:rPr lang="sr-Cyrl-BA" sz="1800" dirty="0" smtClean="0">
                <a:solidFill>
                  <a:schemeClr val="accent2">
                    <a:lumMod val="75000"/>
                  </a:schemeClr>
                </a:solidFill>
                <a:latin typeface="Corbel" pitchFamily="34" charset="0"/>
              </a:rPr>
              <a:t>океана што додатно  доводи до повећања температуре воде и јачих </a:t>
            </a:r>
            <a:r>
              <a:rPr lang="sr-Cyrl-BA" sz="1800" dirty="0" smtClean="0">
                <a:solidFill>
                  <a:schemeClr val="accent2">
                    <a:lumMod val="75000"/>
                  </a:schemeClr>
                </a:solidFill>
                <a:latin typeface="Corbel" pitchFamily="34" charset="0"/>
              </a:rPr>
              <a:t>олуја</a:t>
            </a:r>
            <a:r>
              <a:rPr lang="sr-Cyrl-BA" sz="1800" dirty="0" smtClean="0">
                <a:solidFill>
                  <a:schemeClr val="accent2">
                    <a:lumMod val="75000"/>
                  </a:schemeClr>
                </a:solidFill>
                <a:latin typeface="Corbel" pitchFamily="34" charset="0"/>
              </a:rPr>
              <a:t>.</a:t>
            </a:r>
            <a:endParaRPr lang="en-US" sz="1800" dirty="0">
              <a:solidFill>
                <a:schemeClr val="accent2">
                  <a:lumMod val="75000"/>
                </a:schemeClr>
              </a:solidFill>
              <a:latin typeface="Corbel" pitchFamily="34" charset="0"/>
            </a:endParaRPr>
          </a:p>
        </p:txBody>
      </p:sp>
      <p:sp>
        <p:nvSpPr>
          <p:cNvPr id="4" name="Text Placeholder 3"/>
          <p:cNvSpPr>
            <a:spLocks noGrp="1"/>
          </p:cNvSpPr>
          <p:nvPr>
            <p:ph type="body" sz="half" idx="3"/>
          </p:nvPr>
        </p:nvSpPr>
        <p:spPr>
          <a:xfrm>
            <a:off x="4724400" y="4724400"/>
            <a:ext cx="4041775" cy="1905000"/>
          </a:xfrm>
          <a:blipFill>
            <a:blip r:embed="rId2"/>
            <a:tile tx="0" ty="0" sx="100000" sy="100000" flip="none" algn="tl"/>
          </a:blipFill>
          <a:effectLst>
            <a:glow rad="63500">
              <a:schemeClr val="accent6">
                <a:satMod val="175000"/>
                <a:alpha val="40000"/>
              </a:schemeClr>
            </a:glow>
          </a:effectLst>
        </p:spPr>
        <p:txBody>
          <a:bodyPr/>
          <a:lstStyle/>
          <a:p>
            <a:pPr algn="ctr">
              <a:buClr>
                <a:schemeClr val="tx1"/>
              </a:buClr>
              <a:buFont typeface="Wingdings" pitchFamily="2" charset="2"/>
              <a:buChar char="Ø"/>
            </a:pPr>
            <a:r>
              <a:rPr lang="sr-Cyrl-BA" dirty="0" smtClean="0">
                <a:solidFill>
                  <a:schemeClr val="accent2">
                    <a:lumMod val="75000"/>
                  </a:schemeClr>
                </a:solidFill>
                <a:latin typeface="Corbel" pitchFamily="34" charset="0"/>
              </a:rPr>
              <a:t>Топла вода је западније него иначе. Успињање хладне воде уз обалу Јужне Америке је јаче што доводи до  екстремних временских прилика.</a:t>
            </a:r>
            <a:endParaRPr lang="en-US" dirty="0">
              <a:solidFill>
                <a:schemeClr val="accent2">
                  <a:lumMod val="75000"/>
                </a:schemeClr>
              </a:solidFill>
              <a:latin typeface="Corbel" pitchFamily="34" charset="0"/>
            </a:endParaRPr>
          </a:p>
        </p:txBody>
      </p:sp>
      <p:pic>
        <p:nvPicPr>
          <p:cNvPr id="7" name="Content Placeholder 6" descr="Enso_elnino.png"/>
          <p:cNvPicPr>
            <a:picLocks noGrp="1" noChangeAspect="1"/>
          </p:cNvPicPr>
          <p:nvPr>
            <p:ph sz="quarter" idx="2"/>
          </p:nvPr>
        </p:nvPicPr>
        <p:blipFill>
          <a:blip r:embed="rId3"/>
          <a:stretch>
            <a:fillRect/>
          </a:stretch>
        </p:blipFill>
        <p:spPr>
          <a:xfrm>
            <a:off x="304800" y="1447800"/>
            <a:ext cx="4267200" cy="3202682"/>
          </a:xfrm>
        </p:spPr>
      </p:pic>
      <p:pic>
        <p:nvPicPr>
          <p:cNvPr id="8" name="Content Placeholder 7" descr="Enso_lanina.png"/>
          <p:cNvPicPr>
            <a:picLocks noGrp="1" noChangeAspect="1"/>
          </p:cNvPicPr>
          <p:nvPr>
            <p:ph sz="quarter" idx="4"/>
          </p:nvPr>
        </p:nvPicPr>
        <p:blipFill>
          <a:blip r:embed="rId4"/>
          <a:stretch>
            <a:fillRect/>
          </a:stretch>
        </p:blipFill>
        <p:spPr>
          <a:xfrm>
            <a:off x="4648200" y="1600200"/>
            <a:ext cx="4267200" cy="2971800"/>
          </a:xfrm>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822376" cy="877824"/>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Autofit/>
          </a:bodyPr>
          <a:lstStyle/>
          <a:p>
            <a:pPr algn="ctr"/>
            <a:r>
              <a:rPr lang="sr-Cyrl-BA" sz="2800" dirty="0" smtClean="0">
                <a:solidFill>
                  <a:schemeClr val="accent2">
                    <a:lumMod val="75000"/>
                  </a:schemeClr>
                </a:solidFill>
                <a:latin typeface="Corbel" pitchFamily="34" charset="0"/>
              </a:rPr>
              <a:t>Последице глобалних климатских промена проузроковане људским активностима </a:t>
            </a:r>
            <a:endParaRPr lang="en-US" sz="2800" dirty="0">
              <a:solidFill>
                <a:schemeClr val="accent2">
                  <a:lumMod val="75000"/>
                </a:schemeClr>
              </a:solidFill>
              <a:latin typeface="Corbel" pitchFamily="34" charset="0"/>
            </a:endParaRPr>
          </a:p>
        </p:txBody>
      </p:sp>
      <p:sp>
        <p:nvSpPr>
          <p:cNvPr id="3" name="Text Placeholder 2"/>
          <p:cNvSpPr>
            <a:spLocks noGrp="1"/>
          </p:cNvSpPr>
          <p:nvPr>
            <p:ph type="body" idx="2"/>
          </p:nvPr>
        </p:nvSpPr>
        <p:spPr>
          <a:xfrm>
            <a:off x="5105400" y="2286000"/>
            <a:ext cx="3707576" cy="4237673"/>
          </a:xfrm>
          <a:blipFill>
            <a:blip r:embed="rId2"/>
            <a:tile tx="0" ty="0" sx="100000" sy="100000" flip="none" algn="tl"/>
          </a:blipFill>
          <a:effectLst>
            <a:glow rad="63500">
              <a:schemeClr val="accent6">
                <a:satMod val="175000"/>
                <a:alpha val="40000"/>
              </a:schemeClr>
            </a:glow>
          </a:effectLst>
        </p:spPr>
        <p:txBody>
          <a:bodyPr>
            <a:noAutofit/>
          </a:bodyPr>
          <a:lstStyle/>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Повећана  концентрација  гасова  (угљен-диоксид, метан) који појачавају  ефекат  стаклене баште, што доводи до глобалног повишења  температуре  ваздуха ;</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 Учестала  појава  временских  непогода  (поплаве, суше, јаки  ветрови);</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Топљење  поларних  капа  и  глечера  на  високим планинама;</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Подизање  нивоа  мора  и  океана;</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Промене у екосистемима  и  нестанак  бројних  врста;</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Ширење  инвазивних  врста ;</a:t>
            </a:r>
          </a:p>
          <a:p>
            <a:pPr>
              <a:buClr>
                <a:schemeClr val="tx1"/>
              </a:buClr>
              <a:buFont typeface="Wingdings" pitchFamily="2" charset="2"/>
              <a:buChar char="Ø"/>
            </a:pPr>
            <a:r>
              <a:rPr lang="sr-Cyrl-BA" sz="1600" b="1" dirty="0" smtClean="0">
                <a:solidFill>
                  <a:schemeClr val="accent2">
                    <a:lumMod val="75000"/>
                  </a:schemeClr>
                </a:solidFill>
                <a:latin typeface="Corbel" pitchFamily="34" charset="0"/>
              </a:rPr>
              <a:t>Повећана  количина  падавина  итд.</a:t>
            </a:r>
            <a:endParaRPr lang="en-US" sz="1600" b="1" dirty="0">
              <a:solidFill>
                <a:schemeClr val="accent2">
                  <a:lumMod val="75000"/>
                </a:schemeClr>
              </a:solidFill>
              <a:latin typeface="Corbel" pitchFamily="34" charset="0"/>
            </a:endParaRPr>
          </a:p>
        </p:txBody>
      </p:sp>
      <p:pic>
        <p:nvPicPr>
          <p:cNvPr id="5" name="Content Placeholder 4" descr="106449_australija-poplave10-foto-reuter_origh.jpg"/>
          <p:cNvPicPr>
            <a:picLocks noGrp="1" noChangeAspect="1"/>
          </p:cNvPicPr>
          <p:nvPr>
            <p:ph sz="half" idx="1"/>
          </p:nvPr>
        </p:nvPicPr>
        <p:blipFill>
          <a:blip r:embed="rId3"/>
          <a:stretch>
            <a:fillRect/>
          </a:stretch>
        </p:blipFill>
        <p:spPr>
          <a:xfrm>
            <a:off x="228600" y="2514600"/>
            <a:ext cx="4648200" cy="3733800"/>
          </a:xfrm>
        </p:spPr>
      </p:pic>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9050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rmAutofit fontScale="90000"/>
          </a:bodyPr>
          <a:lstStyle/>
          <a:p>
            <a:pPr algn="ctr"/>
            <a:r>
              <a:rPr lang="sr-Cyrl-BA" sz="2000" b="1" dirty="0" smtClean="0">
                <a:solidFill>
                  <a:schemeClr val="accent2">
                    <a:lumMod val="75000"/>
                  </a:schemeClr>
                </a:solidFill>
                <a:latin typeface="Corbel" pitchFamily="34" charset="0"/>
              </a:rPr>
              <a:t>Последице климатских промена могу бити видљиве највише на природним екосистемима, потом на људском друштву и пољопривреди. Измена  годишњих  доба доводи до промена понашања већег броја врста, утиче на дужину и правац миграција животиња, нестанак појединих и ширење  других  врста. Измена  годишњих доба  утиче на раније цветање  појединих врста  биљака – висибаба</a:t>
            </a:r>
            <a:r>
              <a:rPr lang="sr-Cyrl-BA" sz="2000" dirty="0" smtClean="0">
                <a:solidFill>
                  <a:schemeClr val="accent2">
                    <a:lumMod val="75000"/>
                  </a:schemeClr>
                </a:solidFill>
                <a:latin typeface="Corbel" pitchFamily="34" charset="0"/>
              </a:rPr>
              <a:t>.</a:t>
            </a:r>
            <a:endParaRPr lang="en-US" sz="2000" dirty="0">
              <a:solidFill>
                <a:schemeClr val="accent2">
                  <a:lumMod val="75000"/>
                </a:schemeClr>
              </a:solidFill>
              <a:latin typeface="Corbel" pitchFamily="34" charset="0"/>
            </a:endParaRPr>
          </a:p>
        </p:txBody>
      </p:sp>
      <p:pic>
        <p:nvPicPr>
          <p:cNvPr id="4" name="Content Placeholder 3" descr="visibabe.jpg"/>
          <p:cNvPicPr>
            <a:picLocks noGrp="1" noChangeAspect="1"/>
          </p:cNvPicPr>
          <p:nvPr>
            <p:ph idx="1"/>
          </p:nvPr>
        </p:nvPicPr>
        <p:blipFill>
          <a:blip r:embed="rId3"/>
          <a:stretch>
            <a:fillRect/>
          </a:stretch>
        </p:blipFill>
        <p:spPr>
          <a:xfrm>
            <a:off x="1905000" y="2895600"/>
            <a:ext cx="5257800" cy="3657600"/>
          </a:xfrm>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86600" cy="608194"/>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Autofit/>
          </a:bodyPr>
          <a:lstStyle/>
          <a:p>
            <a:pPr algn="ctr"/>
            <a:r>
              <a:rPr lang="sr-Cyrl-BA" sz="3200" dirty="0" smtClean="0">
                <a:solidFill>
                  <a:schemeClr val="accent2">
                    <a:lumMod val="75000"/>
                  </a:schemeClr>
                </a:solidFill>
                <a:latin typeface="Corbel" pitchFamily="34" charset="0"/>
              </a:rPr>
              <a:t>Ефекат стаклене баште</a:t>
            </a:r>
            <a:endParaRPr lang="en-US" sz="3200" dirty="0">
              <a:solidFill>
                <a:schemeClr val="accent2">
                  <a:lumMod val="75000"/>
                </a:schemeClr>
              </a:solidFill>
              <a:latin typeface="Corbel" pitchFamily="34" charset="0"/>
            </a:endParaRPr>
          </a:p>
        </p:txBody>
      </p:sp>
      <p:sp>
        <p:nvSpPr>
          <p:cNvPr id="3" name="Text Placeholder 2"/>
          <p:cNvSpPr>
            <a:spLocks noGrp="1"/>
          </p:cNvSpPr>
          <p:nvPr>
            <p:ph type="body" idx="2"/>
          </p:nvPr>
        </p:nvSpPr>
        <p:spPr>
          <a:xfrm>
            <a:off x="5181600" y="1676400"/>
            <a:ext cx="3535680" cy="4800600"/>
          </a:xfrm>
          <a:blipFill>
            <a:blip r:embed="rId2"/>
            <a:tile tx="0" ty="0" sx="100000" sy="100000" flip="none" algn="tl"/>
          </a:blipFill>
          <a:effectLst>
            <a:glow rad="63500">
              <a:schemeClr val="accent6">
                <a:satMod val="175000"/>
                <a:alpha val="40000"/>
              </a:schemeClr>
            </a:glow>
          </a:effectLst>
          <a:scene3d>
            <a:camera prst="orthographicFront"/>
            <a:lightRig rig="threePt" dir="t"/>
          </a:scene3d>
          <a:sp3d>
            <a:bevelT/>
          </a:sp3d>
        </p:spPr>
        <p:txBody>
          <a:bodyPr>
            <a:noAutofit/>
          </a:bodyPr>
          <a:lstStyle/>
          <a:p>
            <a:pPr algn="ctr"/>
            <a:r>
              <a:rPr lang="sr-Cyrl-BA" sz="2400" b="1" dirty="0" smtClean="0">
                <a:solidFill>
                  <a:schemeClr val="accent2">
                    <a:lumMod val="75000"/>
                  </a:schemeClr>
                </a:solidFill>
                <a:latin typeface="Corbel" pitchFamily="34" charset="0"/>
              </a:rPr>
              <a:t>Ефекат  стаклене  баште  је појава коју још у 19. веку  спомиње  француски  математичар и  физичар Жозеф  Фурије. Он  је  тврдио  да  атмосферски  гасови  могу  да повећају  површинску температуру  на  Земљи, што  је  данас  познато  као  ефекат  стаклене  баште. </a:t>
            </a:r>
            <a:endParaRPr lang="en-US" sz="2400" b="1" dirty="0">
              <a:solidFill>
                <a:schemeClr val="accent2">
                  <a:lumMod val="75000"/>
                </a:schemeClr>
              </a:solidFill>
              <a:latin typeface="Corbel" pitchFamily="34" charset="0"/>
            </a:endParaRPr>
          </a:p>
        </p:txBody>
      </p:sp>
      <p:pic>
        <p:nvPicPr>
          <p:cNvPr id="5" name="Content Placeholder 4" descr="1.gif"/>
          <p:cNvPicPr>
            <a:picLocks noGrp="1" noChangeAspect="1"/>
          </p:cNvPicPr>
          <p:nvPr>
            <p:ph sz="half" idx="1"/>
          </p:nvPr>
        </p:nvPicPr>
        <p:blipFill>
          <a:blip r:embed="rId3"/>
          <a:stretch>
            <a:fillRect/>
          </a:stretch>
        </p:blipFill>
        <p:spPr>
          <a:xfrm>
            <a:off x="457200" y="2590800"/>
            <a:ext cx="4191000" cy="3048000"/>
          </a:xfrm>
        </p:spPr>
      </p:pic>
    </p:spTree>
  </p:cSld>
  <p:clrMapOvr>
    <a:masterClrMapping/>
  </p:clrMapOvr>
  <p:transition>
    <p:plu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184</TotalTime>
  <Words>811</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-Ученик/ца - Јелена Томић; -Одељење- VIII1; -Наставник/ца – Микица Нолић.   21.02.2013.</vt:lpstr>
      <vt:lpstr>Климатске промене</vt:lpstr>
      <vt:lpstr>Клима, хемијски  састав атмосфере</vt:lpstr>
      <vt:lpstr>Када  су  климатске промене постепене, жива бића имају довољно  времена да се прилагоде или преселе на нова станишта, али нагле промене најчешће изазивају  њихово  повлачење или потпун нестанак. Уколико промене захвате већи део планете, могу изазвати масовно изумирање  врста. Свима jе позната прича о нестанку диносауруса пре 65. милиона година када је нестало и око три четвртине  постојећих биљних и животињских врста. До њиховог нестанка је дошло због наглог захвађења на Земљи.</vt:lpstr>
      <vt:lpstr>Ел  Нињо</vt:lpstr>
      <vt:lpstr>Ел Нињо</vt:lpstr>
      <vt:lpstr>Последице глобалних климатских промена проузроковане људским активностима </vt:lpstr>
      <vt:lpstr>Последице климатских промена могу бити видљиве највише на природним екосистемима, потом на људском друштву и пољопривреди. Измена  годишњих  доба доводи до промена понашања већег броја врста, утиче на дужину и правац миграција животиња, нестанак појединих и ширење  других  врста. Измена  годишњих доба  утиче на раније цветање  појединих врста  биљака – висибаба.</vt:lpstr>
      <vt:lpstr>Ефекат стаклене баште</vt:lpstr>
      <vt:lpstr>Како  долази  до  ефекта  стаклене  баште?</vt:lpstr>
      <vt:lpstr>Суочен с  повећаним  потребама за енергијом, приликом њене производње  човек у највећој  мери  користи фосилна горива (угаљ, нафту и природни  гас ). Сагоревањем фосилних горива ослобађа се велика количина угљен – диоксида који  одлази  у  атмосферу. Овом  гасу  се  “придружују”  и  остали  гасови : метан, настао распадањем  органских једињења  и  током  индустријске  производње,  оксиди  азота ,  који се ослобађају  приликом  вулканских ерупција, а делом и из индустријских постројења , и  водена пара. Стварајући  гушћи  слој  око   наше планете,  ови гасови не дозвољавају да се топлотни зраци  који  потичу  од  Сунца  одбију и  врате  назад у свемир. На овај начин се увећава ефекат стаклене баште, а температура на Земљи се из године у годину повећава.</vt:lpstr>
      <vt:lpstr>Према подацима Светске метеорлошке организације, на Артику годишње нестаје око 80. 000 километара квадратних леда, што одговара површини Србије.  Такође, због наглог топљења леда повећава се и количина падавина, што доводи до смањења салинитета океана на половима, док се повећава салинитет вода око Екватора, као резулатат појачаног испаравања.  Пораст нивоа мора, што је једна од последица климатских промена, ремети живот многих градова и људи који живе близу морских  обала. Појединац може мало, али добро организоване групе свесних грађана широм света могу много да побољшају стање планете!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-Ученик/ца - Јелена Томић; -Одељење- VIII1; -Наставник/ца – Микица Нолић.   21.02.2013.</dc:title>
  <dc:creator>Tomic</dc:creator>
  <cp:lastModifiedBy>Tomic</cp:lastModifiedBy>
  <cp:revision>20</cp:revision>
  <dcterms:created xsi:type="dcterms:W3CDTF">2013-02-21T07:29:15Z</dcterms:created>
  <dcterms:modified xsi:type="dcterms:W3CDTF">2013-02-21T17:20:00Z</dcterms:modified>
</cp:coreProperties>
</file>