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3" r:id="rId2"/>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08" autoAdjust="0"/>
    <p:restoredTop sz="94660"/>
  </p:normalViewPr>
  <p:slideViewPr>
    <p:cSldViewPr>
      <p:cViewPr varScale="1">
        <p:scale>
          <a:sx n="68" d="100"/>
          <a:sy n="68" d="100"/>
        </p:scale>
        <p:origin x="-55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F9D99-9888-4AEE-A934-00F3BDC09F6D}" type="datetimeFigureOut">
              <a:rPr lang="en-US" smtClean="0"/>
              <a:pPr/>
              <a:t>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4CD07-6A33-4F59-A3C7-848882F7B7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838200"/>
            <a:ext cx="6781800" cy="230832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sr-Cyrl-R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Ученица: </a:t>
            </a:r>
            <a:r>
              <a:rPr lang="sr-Cyrl-RS" sz="7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a:t>
            </a:r>
            <a:r>
              <a:rPr lang="sr-Cyrl-R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Нђела </a:t>
            </a:r>
            <a:r>
              <a:rPr lang="sr-Cyrl-RS" sz="7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ј</a:t>
            </a:r>
            <a:r>
              <a:rPr lang="sr-Cyrl-R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овановић</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Rectangle 2"/>
          <p:cNvSpPr/>
          <p:nvPr/>
        </p:nvSpPr>
        <p:spPr>
          <a:xfrm>
            <a:off x="609600" y="3962400"/>
            <a:ext cx="8229600" cy="230832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sr-Cyrl-R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Наставница:</a:t>
            </a:r>
            <a:r>
              <a:rPr lang="sr-Cyrl-RS"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a:t>
            </a:r>
            <a:r>
              <a:rPr lang="sr-Cyrl-R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аташа </a:t>
            </a:r>
            <a:r>
              <a:rPr lang="sr-Cyrl-RS"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ј</a:t>
            </a:r>
            <a:r>
              <a:rPr lang="sr-Cyrl-R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ездић</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c\Pictures\Nazi\tumblr_m8mii1lBZL1qiy6tm.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2743200" y="1295400"/>
            <a:ext cx="3733800" cy="3139321"/>
          </a:xfrm>
          <a:prstGeom prst="rect">
            <a:avLst/>
          </a:prstGeom>
          <a:noFill/>
        </p:spPr>
        <p:txBody>
          <a:bodyPr wrap="square" rtlCol="0">
            <a:spAutoFit/>
          </a:bodyPr>
          <a:lstStyle/>
          <a:p>
            <a:r>
              <a:rPr lang="sr-Cyrl-RS" b="1" dirty="0" smtClean="0">
                <a:solidFill>
                  <a:schemeClr val="bg1">
                    <a:lumMod val="95000"/>
                  </a:schemeClr>
                </a:solidFill>
              </a:rPr>
              <a:t>Први значајни догађај,Ноћ дугих ножева,десио се у јуну 1934. када Хитлер слама СА јуришне одреде и убија њихове вође.Након смрти немачког председника Хинденбурга,Хитлер добија апсолутну моћ,укида бирање председника и проглашава себе вођом Рајха,тј. фирером.Немачка је затим проглашена Трећим рајхом тј. Трећим царством.</a:t>
            </a:r>
            <a:endParaRPr lang="en-US" b="1" dirty="0">
              <a:solidFill>
                <a:schemeClr val="bg1">
                  <a:lumMod val="95000"/>
                </a:schemeClr>
              </a:solidFill>
            </a:endParaRPr>
          </a:p>
        </p:txBody>
      </p:sp>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85800"/>
            <a:ext cx="4572000" cy="5078313"/>
          </a:xfrm>
          <a:prstGeom prst="rect">
            <a:avLst/>
          </a:prstGeom>
        </p:spPr>
        <p:txBody>
          <a:bodyPr>
            <a:spAutoFit/>
          </a:bodyPr>
          <a:lstStyle/>
          <a:p>
            <a:r>
              <a:rPr lang="sr-Cyrl-RS" dirty="0" smtClean="0"/>
              <a:t>1935. Хитлер уводи војну обавезу и ствара немачко ратно ваздухопловство.Ушавши у Рајинску област,Хитлер је прекршио споразум из Версаја који је предвиђао сузбијање војне експанзије Немачке.Септембра 1935. Хитлер уводи законе којима Јевреје искључује из јавног живота као грађане другог реда (тзв. Нирнбершки закони).Забрањује бракове између Јевреја и нејевреја и уклања их из јавних служби.Најпознатија акција нациста спроведена над Јеврејима,Кристална ноћ,која је за повод имала атентат немачког амбасадора у Паризу од стране младог Јеврејина,започела је у ноћи 10.новембра 1938.Нападнуто је више од седам хиљада јеврејских радњи,многи Јевреји су претучени,а стотине синагога спаљено.</a:t>
            </a:r>
            <a:endParaRPr lang="en-US" dirty="0"/>
          </a:p>
        </p:txBody>
      </p:sp>
      <p:pic>
        <p:nvPicPr>
          <p:cNvPr id="1026" name="Picture 2" descr="C:\Users\Pc\Pictures\Nazi\230px-Bundesarchiv_Bild_183-S33882,_Adolf_Hitler_retouched.jpg"/>
          <p:cNvPicPr>
            <a:picLocks noChangeAspect="1" noChangeArrowheads="1"/>
          </p:cNvPicPr>
          <p:nvPr/>
        </p:nvPicPr>
        <p:blipFill>
          <a:blip r:embed="rId2"/>
          <a:srcRect/>
          <a:stretch>
            <a:fillRect/>
          </a:stretch>
        </p:blipFill>
        <p:spPr bwMode="auto">
          <a:xfrm>
            <a:off x="5410200" y="838200"/>
            <a:ext cx="2921000" cy="4622800"/>
          </a:xfrm>
          <a:prstGeom prst="rect">
            <a:avLst/>
          </a:prstGeom>
          <a:noFill/>
        </p:spPr>
      </p:pic>
      <p:sp>
        <p:nvSpPr>
          <p:cNvPr id="6" name="TextBox 5"/>
          <p:cNvSpPr txBox="1"/>
          <p:nvPr/>
        </p:nvSpPr>
        <p:spPr>
          <a:xfrm>
            <a:off x="5638800" y="5410200"/>
            <a:ext cx="2971800" cy="369332"/>
          </a:xfrm>
          <a:prstGeom prst="rect">
            <a:avLst/>
          </a:prstGeom>
          <a:noFill/>
        </p:spPr>
        <p:txBody>
          <a:bodyPr wrap="square" rtlCol="0">
            <a:spAutoFit/>
          </a:bodyPr>
          <a:lstStyle/>
          <a:p>
            <a:r>
              <a:rPr lang="sr-Cyrl-RS" dirty="0" smtClean="0"/>
              <a:t>Адолф Хитлер (1889-1945) </a:t>
            </a:r>
            <a:endParaRPr lang="en-US" dirty="0"/>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Pc\Pictures\Nazi\132571334113047650896_1.jpg"/>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4" name="Rectangle 3"/>
          <p:cNvSpPr/>
          <p:nvPr/>
        </p:nvSpPr>
        <p:spPr>
          <a:xfrm>
            <a:off x="381000" y="2743200"/>
            <a:ext cx="8514319" cy="923330"/>
          </a:xfrm>
          <a:prstGeom prst="rect">
            <a:avLst/>
          </a:prstGeom>
          <a:noFill/>
        </p:spPr>
        <p:txBody>
          <a:bodyPr wrap="none" lIns="91440" tIns="45720" rIns="91440" bIns="45720">
            <a:spAutoFit/>
          </a:bodyPr>
          <a:lstStyle/>
          <a:p>
            <a:pPr algn="ctr"/>
            <a:r>
              <a:rPr lang="sr-Cyrl-R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Слом и последице нацизма</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533400"/>
            <a:ext cx="6248400" cy="5509200"/>
          </a:xfrm>
          <a:prstGeom prst="rect">
            <a:avLst/>
          </a:prstGeom>
        </p:spPr>
        <p:txBody>
          <a:bodyPr wrap="square">
            <a:spAutoFit/>
          </a:bodyPr>
          <a:lstStyle/>
          <a:p>
            <a:r>
              <a:rPr lang="sr-Cyrl-RS" sz="1600" b="1" dirty="0" smtClean="0">
                <a:solidFill>
                  <a:srgbClr val="FF0000"/>
                </a:solidFill>
              </a:rPr>
              <a:t>Свој врхунац нацизам доживљава за време Другог светског рата,где оставља дубок и неизбрисив траг који се огледа у броју жртава чији број сеже до 55 милиона,али тачан број жртава никада није утврђен.</a:t>
            </a:r>
            <a:r>
              <a:rPr lang="ru-RU" sz="1600" b="1" dirty="0" smtClean="0">
                <a:solidFill>
                  <a:srgbClr val="FF0000"/>
                </a:solidFill>
              </a:rPr>
              <a:t> Рат је довео до драматичних демографских промена у многим областима света. Целе етничке заједнице су или десетковане или присилно расељене. Најспектакуларнији пример представља готово потпуни нестанак Јевреја у Европи - они који су преживели Холокауст су углавном емигрирали у САД или Палестину, где је ускоро створена држава Израел. 15 милиона Немаца је протерано из великог дела источне Европе, а нешто слично се догодило и италијанској мањини на источним обалама Јадрана.</a:t>
            </a:r>
          </a:p>
          <a:p>
            <a:r>
              <a:rPr lang="ru-RU" sz="1600" b="1" dirty="0" smtClean="0">
                <a:solidFill>
                  <a:srgbClr val="FF0000"/>
                </a:solidFill>
              </a:rPr>
              <a:t>И материјални губици су били велики. Готово на сваком подручју где су се водиле ратне операције дошло је до великог или потпуног уништења путева, мостова, железница, телекомуникационих система и других облика инфраструктуре, а многе државе су доживеле озбиљно смањење властитих индустријских и других ресурса.</a:t>
            </a:r>
          </a:p>
          <a:p>
            <a:r>
              <a:rPr lang="ru-RU" sz="1600" b="1" dirty="0" smtClean="0">
                <a:solidFill>
                  <a:srgbClr val="FF0000"/>
                </a:solidFill>
              </a:rPr>
              <a:t>У рату су нестали и многи делови културне баштине, за што су најбољи пример Варшава, коју су Немци у потпуности разорили након неуспелог устанка 1944. године, као и Дрезден чији је већи део године 1945. спаљен у савезничком бомбардирању.</a:t>
            </a:r>
          </a:p>
        </p:txBody>
      </p:sp>
    </p:spTree>
  </p:cSld>
  <p:clrMapOvr>
    <a:masterClrMapping/>
  </p:clrMapOvr>
  <p:transition spd="slow">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Pc\Pictures\Nazi\Nazi_medical_experiment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265351" y="2819400"/>
            <a:ext cx="9035743" cy="923330"/>
          </a:xfrm>
          <a:prstGeom prst="rect">
            <a:avLst/>
          </a:prstGeom>
          <a:noFill/>
        </p:spPr>
        <p:txBody>
          <a:bodyPr wrap="none" lIns="91440" tIns="45720" rIns="91440" bIns="45720">
            <a:spAutoFit/>
          </a:bodyPr>
          <a:lstStyle/>
          <a:p>
            <a:pPr algn="ctr"/>
            <a:r>
              <a:rPr lang="sr-Cyrl-R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sr-Cyrl-R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Дела</a:t>
            </a:r>
            <a:r>
              <a:rPr lang="sr-Cyrl-R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sr-Cyrl-R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нацистичког режима</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Pc\Pictures\Nazi\4458370-3x2-700x4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075" name="Picture 3" descr="C:\Users\Pc\Pictures\Nazi\Holocaust oven Burning Jew pushes door open.jpg"/>
          <p:cNvPicPr>
            <a:picLocks noChangeAspect="1" noChangeArrowheads="1"/>
          </p:cNvPicPr>
          <p:nvPr/>
        </p:nvPicPr>
        <p:blipFill>
          <a:blip r:embed="rId3"/>
          <a:srcRect/>
          <a:stretch>
            <a:fillRect/>
          </a:stretch>
        </p:blipFill>
        <p:spPr bwMode="auto">
          <a:xfrm>
            <a:off x="0" y="0"/>
            <a:ext cx="3810000" cy="2537791"/>
          </a:xfrm>
          <a:prstGeom prst="rect">
            <a:avLst/>
          </a:prstGeom>
          <a:noFill/>
        </p:spPr>
      </p:pic>
      <p:cxnSp>
        <p:nvCxnSpPr>
          <p:cNvPr id="6" name="Straight Connector 5"/>
          <p:cNvCxnSpPr/>
          <p:nvPr/>
        </p:nvCxnSpPr>
        <p:spPr>
          <a:xfrm>
            <a:off x="0" y="2514600"/>
            <a:ext cx="3200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2552700" y="1257300"/>
            <a:ext cx="2514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Pc\Pictures\Nazi\bengal holocaus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Pictures\Nazi\004-0207071013-naz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c\Pictures\Nazi\screen-shot-2012-09-28-at-8-01-54-am.png"/>
          <p:cNvPicPr>
            <a:picLocks noChangeAspect="1" noChangeArrowheads="1"/>
          </p:cNvPicPr>
          <p:nvPr/>
        </p:nvPicPr>
        <p:blipFill>
          <a:blip r:embed="rId2"/>
          <a:srcRect/>
          <a:stretch>
            <a:fillRect/>
          </a:stretch>
        </p:blipFill>
        <p:spPr bwMode="auto">
          <a:xfrm>
            <a:off x="304800" y="381000"/>
            <a:ext cx="8610600" cy="547604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c\Pictures\Nazi\144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0" y="2590800"/>
            <a:ext cx="9144000" cy="1754326"/>
          </a:xfrm>
          <a:prstGeom prst="rect">
            <a:avLst/>
          </a:prstGeom>
          <a:noFill/>
        </p:spPr>
        <p:txBody>
          <a:bodyPr wrap="square" lIns="91440" tIns="45720" rIns="91440" bIns="45720">
            <a:spAutoFit/>
          </a:bodyPr>
          <a:lstStyle/>
          <a:p>
            <a:pPr algn="ctr"/>
            <a:r>
              <a:rPr lang="sr-Cyrl-R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Националсоцијализам</a:t>
            </a:r>
          </a:p>
          <a:p>
            <a:pPr algn="ctr"/>
            <a:r>
              <a:rPr lang="sr-Cyrl-R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(1933-1945)</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609600"/>
            <a:ext cx="5791200" cy="5509200"/>
          </a:xfrm>
          <a:prstGeom prst="rect">
            <a:avLst/>
          </a:prstGeom>
        </p:spPr>
        <p:txBody>
          <a:bodyPr wrap="square">
            <a:spAutoFit/>
          </a:bodyPr>
          <a:lstStyle/>
          <a:p>
            <a:r>
              <a:rPr lang="sr-Cyrl-RS" sz="3200" b="1" dirty="0" smtClean="0">
                <a:solidFill>
                  <a:schemeClr val="accent6">
                    <a:lumMod val="75000"/>
                  </a:schemeClr>
                </a:solidFill>
              </a:rPr>
              <a:t>Националсоцијализам </a:t>
            </a:r>
            <a:r>
              <a:rPr lang="sr-Cyrl-RS" sz="3200" dirty="0" smtClean="0">
                <a:solidFill>
                  <a:schemeClr val="accent6">
                    <a:lumMod val="75000"/>
                  </a:schemeClr>
                </a:solidFill>
              </a:rPr>
              <a:t>(</a:t>
            </a:r>
            <a:r>
              <a:rPr lang="sr-Cyrl-RS" sz="3200" b="1" dirty="0" smtClean="0">
                <a:solidFill>
                  <a:schemeClr val="accent6">
                    <a:lumMod val="75000"/>
                  </a:schemeClr>
                </a:solidFill>
              </a:rPr>
              <a:t>нацизам</a:t>
            </a:r>
            <a:r>
              <a:rPr lang="sr-Cyrl-RS" sz="3200" dirty="0" smtClean="0">
                <a:solidFill>
                  <a:schemeClr val="accent6">
                    <a:lumMod val="75000"/>
                  </a:schemeClr>
                </a:solidFill>
              </a:rPr>
              <a:t>) је политички покрет и идеологија која се залаже за тоталитарну државу,култ вође и агресивну спољну политику.Од фашизма се разликује и по томе што промовише расизам,тј. учење по коме је један народ или раса вреднији од другог и антисемитизам  то јест мржњу према Јеврејима.</a:t>
            </a:r>
            <a:endParaRPr lang="en-US" sz="3200" dirty="0">
              <a:solidFill>
                <a:schemeClr val="accent6">
                  <a:lumMod val="75000"/>
                </a:schemeClr>
              </a:solidFill>
            </a:endParaRPr>
          </a:p>
        </p:txBody>
      </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c\Pictures\Nazi\orange-NaziPartyDay_1934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1600200" y="1524000"/>
            <a:ext cx="5558894" cy="341632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sr-Cyrl-RS" sz="5400" b="1" dirty="0" smtClean="0">
                <a:ln w="50800"/>
                <a:solidFill>
                  <a:schemeClr val="bg1">
                    <a:shade val="50000"/>
                  </a:schemeClr>
                </a:solidFill>
              </a:rPr>
              <a:t>-</a:t>
            </a:r>
            <a:r>
              <a:rPr lang="sr-Cyrl-RS" sz="5400" b="1" dirty="0" smtClean="0">
                <a:ln w="50800"/>
                <a:solidFill>
                  <a:srgbClr val="C00000"/>
                </a:solidFill>
              </a:rPr>
              <a:t>Почеци нацизма</a:t>
            </a:r>
          </a:p>
          <a:p>
            <a:r>
              <a:rPr lang="sr-Cyrl-RS" sz="5400" b="1" dirty="0" smtClean="0">
                <a:ln w="50800"/>
                <a:solidFill>
                  <a:srgbClr val="00B050"/>
                </a:solidFill>
              </a:rPr>
              <a:t>-Одлике нацизма</a:t>
            </a:r>
          </a:p>
          <a:p>
            <a:r>
              <a:rPr lang="sr-Cyrl-RS" sz="5400" b="1" dirty="0" smtClean="0">
                <a:ln w="50800"/>
                <a:solidFill>
                  <a:schemeClr val="bg1">
                    <a:shade val="50000"/>
                  </a:schemeClr>
                </a:solidFill>
              </a:rPr>
              <a:t>-</a:t>
            </a:r>
            <a:r>
              <a:rPr lang="sr-Cyrl-RS" sz="5400" b="1" dirty="0" smtClean="0">
                <a:ln w="50800"/>
                <a:solidFill>
                  <a:srgbClr val="00B0F0"/>
                </a:solidFill>
              </a:rPr>
              <a:t>Победа нацизма </a:t>
            </a:r>
          </a:p>
          <a:p>
            <a:pPr algn="ctr"/>
            <a:r>
              <a:rPr lang="sr-Cyrl-RS" sz="5400" b="1" cap="none" spc="0" dirty="0" smtClean="0">
                <a:ln w="50800"/>
                <a:solidFill>
                  <a:schemeClr val="bg1">
                    <a:shade val="50000"/>
                  </a:schemeClr>
                </a:solidFill>
                <a:effectLst/>
              </a:rPr>
              <a:t> </a:t>
            </a:r>
            <a:endParaRPr lang="en-US" sz="5400" b="1" cap="none" spc="0" dirty="0">
              <a:ln w="50800"/>
              <a:solidFill>
                <a:schemeClr val="bg1">
                  <a:shade val="50000"/>
                </a:schemeClr>
              </a:solidFill>
              <a:effectLst/>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4572000" cy="4801314"/>
          </a:xfrm>
          <a:prstGeom prst="rect">
            <a:avLst/>
          </a:prstGeom>
        </p:spPr>
        <p:txBody>
          <a:bodyPr>
            <a:spAutoFit/>
          </a:bodyPr>
          <a:lstStyle/>
          <a:p>
            <a:r>
              <a:rPr lang="sr-Cyrl-RS" dirty="0" smtClean="0">
                <a:solidFill>
                  <a:srgbClr val="FF0000"/>
                </a:solidFill>
              </a:rPr>
              <a:t>Након оснивања Вајмарске републике у Немачкој,често је долазило до акција нациста тј. припадника Националсоцијалистичке немачке радничке странке,на чијем челу је био Адолф Хитлер.Као узор посложио им је италијански фашизам.Нацисти су у почетку били малобројни,склони инцидентима који су најчешће избијали између њих,социјалиста и комуниста.У то време су се састајали по минхенским пивницама.По угледу на Мусолинијев Марш на Рим,Хитлер новембра 1923. покушава да пучем дође на власт у Баварској,али без успеха.Био је ухапшен и осуђен на 5 година робије.За време боравка у затвору,написао је своје чувено дело Моја борба (</a:t>
            </a:r>
            <a:r>
              <a:rPr lang="sr-Latn-RS" dirty="0" smtClean="0">
                <a:solidFill>
                  <a:srgbClr val="FF0000"/>
                </a:solidFill>
              </a:rPr>
              <a:t>Mein </a:t>
            </a:r>
            <a:r>
              <a:rPr lang="en-US" dirty="0" smtClean="0">
                <a:solidFill>
                  <a:srgbClr val="FF0000"/>
                </a:solidFill>
              </a:rPr>
              <a:t>K</a:t>
            </a:r>
            <a:r>
              <a:rPr lang="sr-Latn-RS" dirty="0" smtClean="0">
                <a:solidFill>
                  <a:srgbClr val="FF0000"/>
                </a:solidFill>
              </a:rPr>
              <a:t>ampf)</a:t>
            </a:r>
            <a:r>
              <a:rPr lang="sr-Cyrl-RS" dirty="0" smtClean="0">
                <a:solidFill>
                  <a:srgbClr val="FF0000"/>
                </a:solidFill>
              </a:rPr>
              <a:t>.</a:t>
            </a:r>
            <a:endParaRPr lang="en-US" dirty="0">
              <a:solidFill>
                <a:srgbClr val="FF0000"/>
              </a:solidFill>
            </a:endParaRPr>
          </a:p>
        </p:txBody>
      </p:sp>
      <p:pic>
        <p:nvPicPr>
          <p:cNvPr id="1026" name="Picture 2" descr="C:\Users\Pc\Pictures\Nazi\0,,1650068_4,00.jpg"/>
          <p:cNvPicPr>
            <a:picLocks noChangeAspect="1" noChangeArrowheads="1"/>
          </p:cNvPicPr>
          <p:nvPr/>
        </p:nvPicPr>
        <p:blipFill>
          <a:blip r:embed="rId2"/>
          <a:srcRect/>
          <a:stretch>
            <a:fillRect/>
          </a:stretch>
        </p:blipFill>
        <p:spPr bwMode="auto">
          <a:xfrm>
            <a:off x="5029200" y="1600200"/>
            <a:ext cx="3770182" cy="2787650"/>
          </a:xfrm>
          <a:prstGeom prst="rect">
            <a:avLst/>
          </a:prstGeom>
          <a:noFill/>
        </p:spPr>
      </p:pic>
      <p:sp>
        <p:nvSpPr>
          <p:cNvPr id="6" name="TextBox 5"/>
          <p:cNvSpPr txBox="1"/>
          <p:nvPr/>
        </p:nvSpPr>
        <p:spPr>
          <a:xfrm>
            <a:off x="5410200" y="4343400"/>
            <a:ext cx="3429000" cy="369332"/>
          </a:xfrm>
          <a:prstGeom prst="rect">
            <a:avLst/>
          </a:prstGeom>
          <a:noFill/>
        </p:spPr>
        <p:txBody>
          <a:bodyPr wrap="square" rtlCol="0">
            <a:spAutoFit/>
          </a:bodyPr>
          <a:lstStyle/>
          <a:p>
            <a:r>
              <a:rPr lang="sr-Cyrl-RS" dirty="0" smtClean="0"/>
              <a:t>,</a:t>
            </a:r>
            <a:r>
              <a:rPr lang="en-US" dirty="0" smtClean="0"/>
              <a:t>,</a:t>
            </a:r>
            <a:r>
              <a:rPr lang="sr-Cyrl-RS" dirty="0" smtClean="0"/>
              <a:t>Моја борба</a:t>
            </a:r>
            <a:r>
              <a:rPr lang="en-US" dirty="0" smtClean="0"/>
              <a:t>’’ (Mein </a:t>
            </a:r>
            <a:r>
              <a:rPr lang="en-US" dirty="0" err="1" smtClean="0"/>
              <a:t>Kampf</a:t>
            </a:r>
            <a:r>
              <a:rPr lang="en-US" dirty="0" smtClean="0"/>
              <a:t>)</a:t>
            </a:r>
            <a:endParaRPr lang="en-US" dirty="0"/>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0"/>
            <a:ext cx="8382000" cy="369332"/>
          </a:xfrm>
          <a:prstGeom prst="rect">
            <a:avLst/>
          </a:prstGeom>
          <a:noFill/>
        </p:spPr>
        <p:txBody>
          <a:bodyPr wrap="square" rtlCol="0">
            <a:spAutoFit/>
          </a:bodyPr>
          <a:lstStyle/>
          <a:p>
            <a:r>
              <a:rPr lang="ru-RU" dirty="0" smtClean="0">
                <a:solidFill>
                  <a:srgbClr val="FF0000"/>
                </a:solidFill>
              </a:rPr>
              <a:t>.</a:t>
            </a:r>
            <a:endParaRPr lang="ru-RU" dirty="0">
              <a:solidFill>
                <a:srgbClr val="FF0000"/>
              </a:solidFill>
            </a:endParaRPr>
          </a:p>
        </p:txBody>
      </p:sp>
      <p:sp>
        <p:nvSpPr>
          <p:cNvPr id="4" name="Rectangle 3"/>
          <p:cNvSpPr/>
          <p:nvPr/>
        </p:nvSpPr>
        <p:spPr>
          <a:xfrm>
            <a:off x="533400" y="685800"/>
            <a:ext cx="8153400" cy="5509200"/>
          </a:xfrm>
          <a:prstGeom prst="rect">
            <a:avLst/>
          </a:prstGeom>
        </p:spPr>
        <p:txBody>
          <a:bodyPr wrap="square">
            <a:spAutoFit/>
          </a:bodyPr>
          <a:lstStyle/>
          <a:p>
            <a:r>
              <a:rPr lang="ru-RU" sz="1600" dirty="0" smtClean="0">
                <a:solidFill>
                  <a:srgbClr val="FF0000"/>
                </a:solidFill>
              </a:rPr>
              <a:t>Програм Националсоцијалистичке партије</a:t>
            </a:r>
          </a:p>
          <a:p>
            <a:r>
              <a:rPr lang="ru-RU" sz="1600" dirty="0" smtClean="0">
                <a:solidFill>
                  <a:srgbClr val="FF0000"/>
                </a:solidFill>
              </a:rPr>
              <a:t>Одбацивање демократије и касније укидање политичких странака, радничких синдиката и слободне штампе.</a:t>
            </a:r>
          </a:p>
          <a:p>
            <a:pPr lvl="1"/>
            <a:r>
              <a:rPr lang="ru-RU" sz="1600" dirty="0" smtClean="0">
                <a:solidFill>
                  <a:srgbClr val="FF0000"/>
                </a:solidFill>
              </a:rPr>
              <a:t>Принцип вође (Führerprinzip) - као апсолутна вера у вођу (одговорност пред надређенима и ауторитет према подређенима).</a:t>
            </a:r>
          </a:p>
          <a:p>
            <a:r>
              <a:rPr lang="ru-RU" sz="1600" dirty="0" smtClean="0">
                <a:solidFill>
                  <a:srgbClr val="FF0000"/>
                </a:solidFill>
              </a:rPr>
              <a:t>Екстремни национализам.</a:t>
            </a:r>
          </a:p>
          <a:p>
            <a:pPr lvl="1"/>
            <a:r>
              <a:rPr lang="ru-RU" sz="1600" dirty="0" smtClean="0">
                <a:solidFill>
                  <a:srgbClr val="FF0000"/>
                </a:solidFill>
              </a:rPr>
              <a:t>Антибољшевизам.</a:t>
            </a:r>
          </a:p>
          <a:p>
            <a:pPr lvl="1"/>
            <a:r>
              <a:rPr lang="ru-RU" sz="1600" dirty="0" smtClean="0">
                <a:solidFill>
                  <a:srgbClr val="FF0000"/>
                </a:solidFill>
              </a:rPr>
              <a:t>Снажна демонстрација локалне културе.</a:t>
            </a:r>
          </a:p>
          <a:p>
            <a:pPr lvl="1"/>
            <a:r>
              <a:rPr lang="ru-RU" sz="1600" dirty="0" smtClean="0">
                <a:solidFill>
                  <a:srgbClr val="FF0000"/>
                </a:solidFill>
              </a:rPr>
              <a:t>Социјални дарвинизам.</a:t>
            </a:r>
          </a:p>
          <a:p>
            <a:pPr lvl="1"/>
            <a:r>
              <a:rPr lang="ru-RU" sz="1600" dirty="0" smtClean="0">
                <a:solidFill>
                  <a:srgbClr val="FF0000"/>
                </a:solidFill>
              </a:rPr>
              <a:t>Одбрана "крви и земље" (Blut und Boden) - представљене црвеном и црном бојом на нацистичкој застави.</a:t>
            </a:r>
          </a:p>
          <a:p>
            <a:pPr lvl="1"/>
            <a:r>
              <a:rPr lang="ru-RU" sz="1600" dirty="0" smtClean="0">
                <a:solidFill>
                  <a:srgbClr val="FF0000"/>
                </a:solidFill>
              </a:rPr>
              <a:t>Животни простор (Lebensraum) - политика освајања додатног животног простора за немачки народ на истоку.</a:t>
            </a:r>
          </a:p>
          <a:p>
            <a:r>
              <a:rPr lang="ru-RU" sz="1600" dirty="0" smtClean="0">
                <a:solidFill>
                  <a:srgbClr val="FF0000"/>
                </a:solidFill>
              </a:rPr>
              <a:t>Нацизам и раса, расна политика Трећег рајха и нацистичка еугеника:</a:t>
            </a:r>
          </a:p>
          <a:p>
            <a:pPr lvl="1"/>
            <a:r>
              <a:rPr lang="ru-RU" sz="1600" dirty="0" smtClean="0">
                <a:solidFill>
                  <a:srgbClr val="FF0000"/>
                </a:solidFill>
              </a:rPr>
              <a:t>Антиславизам.</a:t>
            </a:r>
          </a:p>
          <a:p>
            <a:pPr lvl="1"/>
            <a:r>
              <a:rPr lang="ru-RU" sz="1600" dirty="0" smtClean="0">
                <a:solidFill>
                  <a:srgbClr val="FF0000"/>
                </a:solidFill>
              </a:rPr>
              <a:t>Антисемитизам.</a:t>
            </a:r>
          </a:p>
          <a:p>
            <a:pPr lvl="1"/>
            <a:r>
              <a:rPr lang="ru-RU" sz="1600" dirty="0" smtClean="0">
                <a:solidFill>
                  <a:srgbClr val="FF0000"/>
                </a:solidFill>
              </a:rPr>
              <a:t>Стварање "расе владара" (Herrenrasse или or Herrenvolk).</a:t>
            </a:r>
          </a:p>
          <a:p>
            <a:pPr lvl="1"/>
            <a:r>
              <a:rPr lang="ru-RU" sz="1600" dirty="0" smtClean="0">
                <a:solidFill>
                  <a:srgbClr val="FF0000"/>
                </a:solidFill>
              </a:rPr>
              <a:t>Аријевска супрематија; прецизније, рангирање појединаца на основу њихове расе и расне чистоте и фаворизовање нордијске расе.</a:t>
            </a:r>
          </a:p>
          <a:p>
            <a:r>
              <a:rPr lang="ru-RU" sz="1600" dirty="0" smtClean="0">
                <a:solidFill>
                  <a:srgbClr val="FF0000"/>
                </a:solidFill>
              </a:rPr>
              <a:t>Ограничена слобода вероисповести (тачка 24. програма Националсоцијалистичке партије)</a:t>
            </a:r>
          </a:p>
          <a:p>
            <a:r>
              <a:rPr lang="ru-RU" sz="1600" dirty="0" smtClean="0">
                <a:solidFill>
                  <a:srgbClr val="FF0000"/>
                </a:solidFill>
              </a:rPr>
              <a:t>Одбацивање модерне уметности и повратак класицизму.</a:t>
            </a:r>
          </a:p>
          <a:p>
            <a:r>
              <a:rPr lang="ru-RU" sz="1600" dirty="0" smtClean="0">
                <a:solidFill>
                  <a:srgbClr val="FF0000"/>
                </a:solidFill>
              </a:rPr>
              <a:t>Сарадња са фашистичким и тоталитаристичким режимима</a:t>
            </a:r>
            <a:endParaRPr lang="en-US" sz="1600" dirty="0"/>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62000"/>
            <a:ext cx="4572000" cy="5078313"/>
          </a:xfrm>
          <a:prstGeom prst="rect">
            <a:avLst/>
          </a:prstGeom>
        </p:spPr>
        <p:txBody>
          <a:bodyPr>
            <a:spAutoFit/>
          </a:bodyPr>
          <a:lstStyle/>
          <a:p>
            <a:r>
              <a:rPr lang="sr-Cyrl-RS" dirty="0" smtClean="0">
                <a:solidFill>
                  <a:srgbClr val="00B0F0"/>
                </a:solidFill>
              </a:rPr>
              <a:t>Развоју нацизма је значајно допринело стање у немачком друштву као што су економски проблеми (хиперинфлација),незапосленост ,плаћање ратне штете итд...Све ово је стварало незадовољство у немачком народу,што је нацистима одговарало.1924. почиње велики пробој нациста ка врху Немачке.Пре свега,на изборима у Рајхстагу (немачки парламент) добили 32 посланичка места,затим на општим изборима 1930. добијају 107 места и постају друга политичка величина након социјалиста.Да би коначно на изборима 1932. нацистичка странка постала највећа странка.30.јануара 1933. Хитлер је именован за немачког канцелара.Од тог часа почиње период који ће изменити свет. </a:t>
            </a:r>
            <a:endParaRPr lang="en-US" dirty="0">
              <a:solidFill>
                <a:srgbClr val="00B0F0"/>
              </a:solidFill>
            </a:endParaRPr>
          </a:p>
        </p:txBody>
      </p:sp>
      <p:pic>
        <p:nvPicPr>
          <p:cNvPr id="2050" name="Picture 2" descr="C:\Users\Pc\Pictures\Nazi\hitsal.jpg"/>
          <p:cNvPicPr>
            <a:picLocks noChangeAspect="1" noChangeArrowheads="1"/>
          </p:cNvPicPr>
          <p:nvPr/>
        </p:nvPicPr>
        <p:blipFill>
          <a:blip r:embed="rId2"/>
          <a:srcRect/>
          <a:stretch>
            <a:fillRect/>
          </a:stretch>
        </p:blipFill>
        <p:spPr bwMode="auto">
          <a:xfrm>
            <a:off x="4800600" y="914400"/>
            <a:ext cx="4191000" cy="4419600"/>
          </a:xfrm>
          <a:prstGeom prst="rect">
            <a:avLst/>
          </a:prstGeom>
          <a:noFill/>
        </p:spPr>
      </p:pic>
      <p:sp>
        <p:nvSpPr>
          <p:cNvPr id="6" name="TextBox 5"/>
          <p:cNvSpPr txBox="1"/>
          <p:nvPr/>
        </p:nvSpPr>
        <p:spPr>
          <a:xfrm>
            <a:off x="5867400" y="5334000"/>
            <a:ext cx="4038600" cy="646331"/>
          </a:xfrm>
          <a:prstGeom prst="rect">
            <a:avLst/>
          </a:prstGeom>
          <a:noFill/>
        </p:spPr>
        <p:txBody>
          <a:bodyPr wrap="square" rtlCol="0">
            <a:spAutoFit/>
          </a:bodyPr>
          <a:lstStyle/>
          <a:p>
            <a:r>
              <a:rPr lang="sr-Cyrl-RS" dirty="0" smtClean="0"/>
              <a:t>Рајхстаг</a:t>
            </a:r>
            <a:r>
              <a:rPr lang="en-US" dirty="0" smtClean="0"/>
              <a:t>(Reichstag)</a:t>
            </a:r>
            <a:r>
              <a:rPr lang="en-US" u="sng" dirty="0" smtClean="0"/>
              <a:t> </a:t>
            </a:r>
            <a:r>
              <a:rPr lang="en-US" dirty="0" smtClean="0"/>
              <a:t/>
            </a:r>
            <a:br>
              <a:rPr lang="en-US" dirty="0" smtClean="0"/>
            </a:br>
            <a:endParaRPr lang="en-US" dirty="0"/>
          </a:p>
        </p:txBody>
      </p:sp>
    </p:spTree>
  </p:cSld>
  <p:clrMapOvr>
    <a:masterClrMapping/>
  </p:clrMapOvr>
  <p:transition spd="slow">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Pc\Pictures\Nazi\tumblr_m8mii1lBZL1qiy6tm.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1295400" y="2209800"/>
            <a:ext cx="6553200" cy="861774"/>
          </a:xfrm>
          <a:prstGeom prst="rect">
            <a:avLst/>
          </a:prstGeom>
          <a:noFill/>
        </p:spPr>
        <p:txBody>
          <a:bodyPr wrap="square" rtlCol="0">
            <a:spAutoFit/>
          </a:bodyPr>
          <a:lstStyle/>
          <a:p>
            <a:r>
              <a:rPr lang="sr-Cyrl-RS" sz="3200" dirty="0" smtClean="0">
                <a:solidFill>
                  <a:schemeClr val="bg1"/>
                </a:solidFill>
              </a:rPr>
              <a:t>-Влада нациста и значајни догађаји</a:t>
            </a:r>
          </a:p>
          <a:p>
            <a:endParaRPr lang="en-US" dirty="0">
              <a:solidFill>
                <a:schemeClr val="bg1"/>
              </a:solidFill>
            </a:endParaRPr>
          </a:p>
        </p:txBody>
      </p:sp>
    </p:spTree>
  </p:cSld>
  <p:clrMapOvr>
    <a:masterClrMapping/>
  </p:clrMapOvr>
  <p:transition spd="slow">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Pc\Pictures\Nazi\tumblr_m8mii1lBZL1qiy6tm.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2209800" y="1676400"/>
            <a:ext cx="5486400" cy="3139321"/>
          </a:xfrm>
          <a:prstGeom prst="rect">
            <a:avLst/>
          </a:prstGeom>
          <a:noFill/>
        </p:spPr>
        <p:txBody>
          <a:bodyPr wrap="square" rtlCol="0">
            <a:spAutoFit/>
          </a:bodyPr>
          <a:lstStyle/>
          <a:p>
            <a:r>
              <a:rPr lang="sr-Cyrl-RS" b="1" dirty="0" smtClean="0">
                <a:solidFill>
                  <a:schemeClr val="bg2"/>
                </a:solidFill>
              </a:rPr>
              <a:t>Када је фебруара 1933. избио пожар у немачком парламенту,нацисти су оптужили комунисте за подметање пожара.Тај догађај је искоришћен као изговор за укидање грађанских слобода,као на пример слобода говора и штампе, и за разбијање политичких супарника.На хиљаде комуниста је затворено у концентрационе логоре у Дахау.Паралелно са тим започиње и обрачун са политичким противницима и са свима онима којима су нацисти дали печат непријатеља да би на крају остала једино нацистичка партија као активна.</a:t>
            </a:r>
          </a:p>
        </p:txBody>
      </p:sp>
    </p:spTree>
  </p:cSld>
  <p:clrMapOvr>
    <a:masterClrMapping/>
  </p:clrMapOvr>
  <p:transition spd="slow">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TotalTime>
  <Words>747</Words>
  <Application>Microsoft Office PowerPoint</Application>
  <PresentationFormat>On-screen Show (4:3)</PresentationFormat>
  <Paragraphs>41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23</cp:revision>
  <dcterms:created xsi:type="dcterms:W3CDTF">2006-08-16T00:00:00Z</dcterms:created>
  <dcterms:modified xsi:type="dcterms:W3CDTF">2013-02-27T22:21:46Z</dcterms:modified>
</cp:coreProperties>
</file>